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55"/>
  </p:notesMasterIdLst>
  <p:sldIdLst>
    <p:sldId id="256" r:id="rId2"/>
    <p:sldId id="257" r:id="rId3"/>
    <p:sldId id="260" r:id="rId4"/>
    <p:sldId id="284" r:id="rId5"/>
    <p:sldId id="285" r:id="rId6"/>
    <p:sldId id="305" r:id="rId7"/>
    <p:sldId id="306" r:id="rId8"/>
    <p:sldId id="286" r:id="rId9"/>
    <p:sldId id="287" r:id="rId10"/>
    <p:sldId id="281" r:id="rId11"/>
    <p:sldId id="288" r:id="rId12"/>
    <p:sldId id="289" r:id="rId13"/>
    <p:sldId id="307" r:id="rId14"/>
    <p:sldId id="308" r:id="rId15"/>
    <p:sldId id="291" r:id="rId16"/>
    <p:sldId id="310" r:id="rId17"/>
    <p:sldId id="309" r:id="rId18"/>
    <p:sldId id="304" r:id="rId19"/>
    <p:sldId id="316" r:id="rId20"/>
    <p:sldId id="290" r:id="rId21"/>
    <p:sldId id="311" r:id="rId22"/>
    <p:sldId id="312" r:id="rId23"/>
    <p:sldId id="343" r:id="rId24"/>
    <p:sldId id="318" r:id="rId25"/>
    <p:sldId id="317" r:id="rId26"/>
    <p:sldId id="314" r:id="rId27"/>
    <p:sldId id="344" r:id="rId28"/>
    <p:sldId id="313" r:id="rId29"/>
    <p:sldId id="345" r:id="rId30"/>
    <p:sldId id="315" r:id="rId31"/>
    <p:sldId id="360" r:id="rId32"/>
    <p:sldId id="362" r:id="rId33"/>
    <p:sldId id="361" r:id="rId34"/>
    <p:sldId id="282" r:id="rId35"/>
    <p:sldId id="332" r:id="rId36"/>
    <p:sldId id="292" r:id="rId37"/>
    <p:sldId id="352" r:id="rId38"/>
    <p:sldId id="319" r:id="rId39"/>
    <p:sldId id="324" r:id="rId40"/>
    <p:sldId id="326" r:id="rId41"/>
    <p:sldId id="353" r:id="rId42"/>
    <p:sldId id="320" r:id="rId43"/>
    <p:sldId id="328" r:id="rId44"/>
    <p:sldId id="329" r:id="rId45"/>
    <p:sldId id="330" r:id="rId46"/>
    <p:sldId id="354" r:id="rId47"/>
    <p:sldId id="321" r:id="rId48"/>
    <p:sldId id="331" r:id="rId49"/>
    <p:sldId id="355" r:id="rId50"/>
    <p:sldId id="322" r:id="rId51"/>
    <p:sldId id="333" r:id="rId52"/>
    <p:sldId id="334" r:id="rId53"/>
    <p:sldId id="323" r:id="rId5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80" autoAdjust="0"/>
    <p:restoredTop sz="84660" autoAdjust="0"/>
  </p:normalViewPr>
  <p:slideViewPr>
    <p:cSldViewPr snapToGrid="0">
      <p:cViewPr>
        <p:scale>
          <a:sx n="50" d="100"/>
          <a:sy n="50" d="100"/>
        </p:scale>
        <p:origin x="360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BD77C6-F2B3-4510-9CC9-89FD691C6D7E}" type="datetimeFigureOut">
              <a:rPr lang="ko-KR" altLang="en-US" smtClean="0"/>
              <a:t>2022-02-24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05809B-62B9-4FDB-9775-31BC7B95315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35719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05809B-62B9-4FDB-9775-31BC7B95315D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51184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05809B-62B9-4FDB-9775-31BC7B95315D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51320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05809B-62B9-4FDB-9775-31BC7B95315D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64341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05809B-62B9-4FDB-9775-31BC7B95315D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48579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내장객체의 종류와 속성과 메서드를 확인</a:t>
            </a:r>
            <a:r>
              <a:rPr lang="en-US" altLang="ko-KR" dirty="0"/>
              <a:t>. </a:t>
            </a:r>
            <a:r>
              <a:rPr lang="ko-KR" altLang="en-US" dirty="0" err="1"/>
              <a:t>외우는게</a:t>
            </a:r>
            <a:r>
              <a:rPr lang="ko-KR" altLang="en-US" dirty="0"/>
              <a:t> 아니라 </a:t>
            </a:r>
            <a:r>
              <a:rPr lang="ko-KR" altLang="en-US" dirty="0" err="1"/>
              <a:t>어떤내용이</a:t>
            </a:r>
            <a:r>
              <a:rPr lang="ko-KR" altLang="en-US" dirty="0"/>
              <a:t> 있는지 확인하고</a:t>
            </a:r>
            <a:r>
              <a:rPr lang="en-US" altLang="ko-KR" dirty="0"/>
              <a:t>, </a:t>
            </a:r>
            <a:r>
              <a:rPr lang="ko-KR" altLang="en-US" dirty="0"/>
              <a:t>사용방법을 </a:t>
            </a:r>
            <a:r>
              <a:rPr lang="ko-KR" altLang="en-US" dirty="0" err="1"/>
              <a:t>보는것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05809B-62B9-4FDB-9775-31BC7B95315D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33313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Replace()</a:t>
            </a:r>
          </a:p>
          <a:p>
            <a:r>
              <a:rPr lang="en-US" altLang="ko-KR" dirty="0" smtClean="0"/>
              <a:t>Split(‘separator’)</a:t>
            </a:r>
          </a:p>
          <a:p>
            <a:r>
              <a:rPr lang="en-US" altLang="ko-KR" dirty="0" err="1" smtClean="0"/>
              <a:t>charAt</a:t>
            </a:r>
            <a:r>
              <a:rPr lang="en-US" altLang="ko-KR" dirty="0" smtClean="0"/>
              <a:t>(n)</a:t>
            </a:r>
          </a:p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05809B-62B9-4FDB-9775-31BC7B95315D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53568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month 0~11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05809B-62B9-4FDB-9775-31BC7B95315D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59711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Date.now</a:t>
            </a:r>
            <a:r>
              <a:rPr lang="en-US" altLang="ko-KR" dirty="0"/>
              <a:t>(); </a:t>
            </a:r>
            <a:r>
              <a:rPr lang="ko-KR" altLang="en-US" dirty="0" err="1"/>
              <a:t>밀리초반환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05809B-62B9-4FDB-9775-31BC7B95315D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45381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일급 객체 </a:t>
            </a:r>
            <a:r>
              <a:rPr lang="en-US" altLang="ko-KR" dirty="0"/>
              <a:t>: 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다른 객체들에 일반적으로 적용 가능한 연산을 모두 지원하는 객체</a:t>
            </a:r>
            <a:endParaRPr lang="en-US" altLang="ko-KR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r>
              <a:rPr lang="ko-KR" altLang="en-US" dirty="0"/>
              <a:t>자바스크립트의 함수는 일급 개체 함수이다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05809B-62B9-4FDB-9775-31BC7B95315D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91819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dirty="0">
                <a:solidFill>
                  <a:srgbClr val="333333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프로그램이 길어지고 복잡해지면 변수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숫자가 들어가는 자리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도 많아지고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코드 또한 길어져서 해석하는데 시간이 오래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걸림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05809B-62B9-4FDB-9775-31BC7B95315D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78601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05809B-62B9-4FDB-9775-31BC7B95315D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59947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05809B-62B9-4FDB-9775-31BC7B95315D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43796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05809B-62B9-4FDB-9775-31BC7B95315D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50834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0" i="0" dirty="0"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i="0" dirty="0">
                <a:solidFill>
                  <a:srgbClr val="313130"/>
                </a:solidFill>
                <a:effectLst/>
                <a:latin typeface="Consolas" panose="020B0609020204030204" pitchFamily="49" charset="0"/>
              </a:rPr>
              <a:t> user </a:t>
            </a:r>
            <a:r>
              <a:rPr lang="en-US" altLang="ko-KR" b="0" i="0" dirty="0"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i="0" dirty="0">
                <a:solidFill>
                  <a:srgbClr val="31313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i="0" dirty="0"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i="0" dirty="0">
                <a:solidFill>
                  <a:srgbClr val="313130"/>
                </a:solidFill>
                <a:effectLst/>
                <a:latin typeface="Consolas" panose="020B0609020204030204" pitchFamily="49" charset="0"/>
              </a:rPr>
              <a:t> name</a:t>
            </a:r>
            <a:r>
              <a:rPr lang="en-US" altLang="ko-KR" b="0" i="0" dirty="0"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i="0" dirty="0">
                <a:solidFill>
                  <a:srgbClr val="31313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i="0" dirty="0">
                <a:effectLst/>
                <a:latin typeface="Consolas" panose="020B0609020204030204" pitchFamily="49" charset="0"/>
              </a:rPr>
              <a:t>"John"</a:t>
            </a:r>
            <a:r>
              <a:rPr lang="en-US" altLang="ko-KR" b="0" i="0" dirty="0">
                <a:solidFill>
                  <a:srgbClr val="31313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i="0" dirty="0">
                <a:effectLst/>
                <a:latin typeface="Consolas" panose="020B0609020204030204" pitchFamily="49" charset="0"/>
              </a:rPr>
              <a:t>};</a:t>
            </a:r>
            <a:r>
              <a:rPr lang="en-US" altLang="ko-KR" b="0" i="0" dirty="0">
                <a:solidFill>
                  <a:srgbClr val="31313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altLang="ko-KR" b="0" i="0" dirty="0"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i="0" dirty="0">
                <a:solidFill>
                  <a:srgbClr val="313130"/>
                </a:solidFill>
                <a:effectLst/>
                <a:latin typeface="Consolas" panose="020B0609020204030204" pitchFamily="49" charset="0"/>
              </a:rPr>
              <a:t> admin </a:t>
            </a:r>
            <a:r>
              <a:rPr lang="en-US" altLang="ko-KR" b="0" i="0" dirty="0"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i="0" dirty="0">
                <a:solidFill>
                  <a:srgbClr val="31313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i="0" dirty="0"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i="0" dirty="0">
                <a:solidFill>
                  <a:srgbClr val="313130"/>
                </a:solidFill>
                <a:effectLst/>
                <a:latin typeface="Consolas" panose="020B0609020204030204" pitchFamily="49" charset="0"/>
              </a:rPr>
              <a:t> name</a:t>
            </a:r>
            <a:r>
              <a:rPr lang="en-US" altLang="ko-KR" b="0" i="0" dirty="0"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i="0" dirty="0">
                <a:solidFill>
                  <a:srgbClr val="31313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i="0" dirty="0">
                <a:effectLst/>
                <a:latin typeface="Consolas" panose="020B0609020204030204" pitchFamily="49" charset="0"/>
              </a:rPr>
              <a:t>"Admin"</a:t>
            </a:r>
            <a:r>
              <a:rPr lang="en-US" altLang="ko-KR" b="0" i="0" dirty="0">
                <a:solidFill>
                  <a:srgbClr val="31313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i="0" dirty="0">
                <a:effectLst/>
                <a:latin typeface="Consolas" panose="020B0609020204030204" pitchFamily="49" charset="0"/>
              </a:rPr>
              <a:t>};</a:t>
            </a:r>
            <a:r>
              <a:rPr lang="en-US" altLang="ko-KR" b="0" i="0" dirty="0">
                <a:solidFill>
                  <a:srgbClr val="31313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altLang="ko-KR" b="0" i="0" dirty="0"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i="0" dirty="0">
                <a:solidFill>
                  <a:srgbClr val="31313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i="0" dirty="0" err="1">
                <a:effectLst/>
                <a:latin typeface="Consolas" panose="020B0609020204030204" pitchFamily="49" charset="0"/>
              </a:rPr>
              <a:t>sayHi</a:t>
            </a:r>
            <a:r>
              <a:rPr lang="en-US" altLang="ko-KR" b="0" i="0" dirty="0">
                <a:effectLst/>
                <a:latin typeface="Consolas" panose="020B0609020204030204" pitchFamily="49" charset="0"/>
              </a:rPr>
              <a:t>()</a:t>
            </a:r>
            <a:r>
              <a:rPr lang="en-US" altLang="ko-KR" b="0" i="0" dirty="0">
                <a:solidFill>
                  <a:srgbClr val="31313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i="0" dirty="0"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i="0" dirty="0">
                <a:solidFill>
                  <a:srgbClr val="31313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i="0" dirty="0">
                <a:effectLst/>
                <a:latin typeface="Consolas" panose="020B0609020204030204" pitchFamily="49" charset="0"/>
              </a:rPr>
              <a:t>alert(</a:t>
            </a:r>
            <a:r>
              <a:rPr lang="en-US" altLang="ko-KR" b="0" i="0" dirty="0">
                <a:solidFill>
                  <a:srgbClr val="31313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i="0" dirty="0">
                <a:effectLst/>
                <a:latin typeface="Consolas" panose="020B0609020204030204" pitchFamily="49" charset="0"/>
              </a:rPr>
              <a:t>this.</a:t>
            </a:r>
            <a:r>
              <a:rPr lang="en-US" altLang="ko-KR" b="0" i="0" dirty="0">
                <a:solidFill>
                  <a:srgbClr val="313130"/>
                </a:solidFill>
                <a:effectLst/>
                <a:latin typeface="Consolas" panose="020B0609020204030204" pitchFamily="49" charset="0"/>
              </a:rPr>
              <a:t>name </a:t>
            </a:r>
            <a:r>
              <a:rPr lang="en-US" altLang="ko-KR" b="0" i="0" dirty="0">
                <a:effectLst/>
                <a:latin typeface="Consolas" panose="020B0609020204030204" pitchFamily="49" charset="0"/>
              </a:rPr>
              <a:t>);</a:t>
            </a:r>
            <a:r>
              <a:rPr lang="en-US" altLang="ko-KR" b="0" i="0" dirty="0">
                <a:solidFill>
                  <a:srgbClr val="31313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i="0" dirty="0"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i="0" dirty="0">
                <a:solidFill>
                  <a:srgbClr val="313130"/>
                </a:solidFill>
                <a:effectLst/>
                <a:latin typeface="Consolas" panose="020B0609020204030204" pitchFamily="49" charset="0"/>
              </a:rPr>
              <a:t> // </a:t>
            </a:r>
            <a:r>
              <a:rPr lang="ko-KR" altLang="en-US" b="0" i="0" dirty="0">
                <a:solidFill>
                  <a:srgbClr val="313130"/>
                </a:solidFill>
                <a:effectLst/>
                <a:latin typeface="Consolas" panose="020B0609020204030204" pitchFamily="49" charset="0"/>
              </a:rPr>
              <a:t>별개의 객체에서 동일한 함수를 사용함 </a:t>
            </a:r>
            <a:endParaRPr lang="en-US" altLang="ko-KR" b="0" i="0" dirty="0">
              <a:solidFill>
                <a:srgbClr val="31313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i="0" dirty="0" err="1">
                <a:solidFill>
                  <a:srgbClr val="313130"/>
                </a:solidFill>
                <a:effectLst/>
                <a:latin typeface="Consolas" panose="020B0609020204030204" pitchFamily="49" charset="0"/>
              </a:rPr>
              <a:t>user.f</a:t>
            </a:r>
            <a:r>
              <a:rPr lang="en-US" altLang="ko-KR" b="0" i="0" dirty="0">
                <a:solidFill>
                  <a:srgbClr val="31313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i="0" dirty="0" err="1">
                <a:solidFill>
                  <a:srgbClr val="313130"/>
                </a:solidFill>
                <a:effectLst/>
                <a:latin typeface="Consolas" panose="020B0609020204030204" pitchFamily="49" charset="0"/>
              </a:rPr>
              <a:t>sayHi</a:t>
            </a:r>
            <a:r>
              <a:rPr lang="en-US" altLang="ko-KR" b="0" i="0" dirty="0">
                <a:solidFill>
                  <a:srgbClr val="313130"/>
                </a:solidFill>
                <a:effectLst/>
                <a:latin typeface="Consolas" panose="020B0609020204030204" pitchFamily="49" charset="0"/>
              </a:rPr>
              <a:t>; </a:t>
            </a:r>
          </a:p>
          <a:p>
            <a:r>
              <a:rPr lang="en-US" altLang="ko-KR" b="0" i="0" dirty="0" err="1">
                <a:solidFill>
                  <a:srgbClr val="313130"/>
                </a:solidFill>
                <a:effectLst/>
                <a:latin typeface="Consolas" panose="020B0609020204030204" pitchFamily="49" charset="0"/>
              </a:rPr>
              <a:t>admin.f</a:t>
            </a:r>
            <a:r>
              <a:rPr lang="en-US" altLang="ko-KR" b="0" i="0" dirty="0">
                <a:solidFill>
                  <a:srgbClr val="31313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i="0" dirty="0" err="1">
                <a:solidFill>
                  <a:srgbClr val="313130"/>
                </a:solidFill>
                <a:effectLst/>
                <a:latin typeface="Consolas" panose="020B0609020204030204" pitchFamily="49" charset="0"/>
              </a:rPr>
              <a:t>sayHi</a:t>
            </a:r>
            <a:r>
              <a:rPr lang="en-US" altLang="ko-KR" b="0" i="0" dirty="0">
                <a:solidFill>
                  <a:srgbClr val="313130"/>
                </a:solidFill>
                <a:effectLst/>
                <a:latin typeface="Consolas" panose="020B0609020204030204" pitchFamily="49" charset="0"/>
              </a:rPr>
              <a:t>; </a:t>
            </a:r>
          </a:p>
          <a:p>
            <a:r>
              <a:rPr lang="en-US" altLang="ko-KR" b="0" i="0" dirty="0">
                <a:effectLst/>
                <a:latin typeface="Consolas" panose="020B0609020204030204" pitchFamily="49" charset="0"/>
              </a:rPr>
              <a:t>// 'this'</a:t>
            </a:r>
            <a:r>
              <a:rPr lang="ko-KR" altLang="en-US" b="0" i="0" dirty="0">
                <a:effectLst/>
                <a:latin typeface="Consolas" panose="020B0609020204030204" pitchFamily="49" charset="0"/>
              </a:rPr>
              <a:t>는 </a:t>
            </a:r>
            <a:r>
              <a:rPr lang="en-US" altLang="ko-KR" b="0" i="0" dirty="0"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i="0" dirty="0">
                <a:effectLst/>
                <a:latin typeface="Consolas" panose="020B0609020204030204" pitchFamily="49" charset="0"/>
              </a:rPr>
              <a:t>점</a:t>
            </a:r>
            <a:r>
              <a:rPr lang="en-US" altLang="ko-KR" b="0" i="0" dirty="0">
                <a:effectLst/>
                <a:latin typeface="Consolas" panose="020B0609020204030204" pitchFamily="49" charset="0"/>
              </a:rPr>
              <a:t>(.) </a:t>
            </a:r>
            <a:r>
              <a:rPr lang="ko-KR" altLang="en-US" b="0" i="0" dirty="0">
                <a:effectLst/>
                <a:latin typeface="Consolas" panose="020B0609020204030204" pitchFamily="49" charset="0"/>
              </a:rPr>
              <a:t>앞의</a:t>
            </a:r>
            <a:r>
              <a:rPr lang="en-US" altLang="ko-KR" b="0" i="0" dirty="0">
                <a:effectLst/>
                <a:latin typeface="Consolas" panose="020B0609020204030204" pitchFamily="49" charset="0"/>
              </a:rPr>
              <a:t>' </a:t>
            </a:r>
            <a:r>
              <a:rPr lang="ko-KR" altLang="en-US" b="0" i="0" dirty="0">
                <a:effectLst/>
                <a:latin typeface="Consolas" panose="020B0609020204030204" pitchFamily="49" charset="0"/>
              </a:rPr>
              <a:t>객체를 참조하기 때문에</a:t>
            </a:r>
            <a:r>
              <a:rPr lang="ko-KR" altLang="en-US" b="0" i="0" dirty="0">
                <a:solidFill>
                  <a:srgbClr val="31313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i="0" dirty="0">
                <a:effectLst/>
                <a:latin typeface="Consolas" panose="020B0609020204030204" pitchFamily="49" charset="0"/>
              </a:rPr>
              <a:t>// this </a:t>
            </a:r>
            <a:r>
              <a:rPr lang="ko-KR" altLang="en-US" b="0" i="0" dirty="0">
                <a:effectLst/>
                <a:latin typeface="Consolas" panose="020B0609020204030204" pitchFamily="49" charset="0"/>
              </a:rPr>
              <a:t>값이 달라짐</a:t>
            </a:r>
            <a:r>
              <a:rPr lang="ko-KR" altLang="en-US" b="0" i="0" dirty="0">
                <a:solidFill>
                  <a:srgbClr val="313130"/>
                </a:solidFill>
                <a:effectLst/>
                <a:latin typeface="Consolas" panose="020B0609020204030204" pitchFamily="49" charset="0"/>
              </a:rPr>
              <a:t> </a:t>
            </a:r>
            <a:endParaRPr lang="en-US" altLang="ko-KR" b="0" i="0" dirty="0">
              <a:solidFill>
                <a:srgbClr val="31313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i="0" dirty="0" err="1">
                <a:solidFill>
                  <a:srgbClr val="313130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altLang="ko-KR" b="0" i="0" dirty="0" err="1">
                <a:effectLst/>
                <a:latin typeface="Consolas" panose="020B0609020204030204" pitchFamily="49" charset="0"/>
              </a:rPr>
              <a:t>.f</a:t>
            </a:r>
            <a:r>
              <a:rPr lang="en-US" altLang="ko-KR" b="0" i="0" dirty="0">
                <a:effectLst/>
                <a:latin typeface="Consolas" panose="020B0609020204030204" pitchFamily="49" charset="0"/>
              </a:rPr>
              <a:t>();</a:t>
            </a:r>
            <a:r>
              <a:rPr lang="en-US" altLang="ko-KR" b="0" i="0" dirty="0">
                <a:solidFill>
                  <a:srgbClr val="31313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i="0" dirty="0">
                <a:effectLst/>
                <a:latin typeface="Consolas" panose="020B0609020204030204" pitchFamily="49" charset="0"/>
              </a:rPr>
              <a:t>// John (this == user)</a:t>
            </a:r>
            <a:r>
              <a:rPr lang="en-US" altLang="ko-KR" b="0" i="0" dirty="0">
                <a:solidFill>
                  <a:srgbClr val="31313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i="0" dirty="0" err="1">
                <a:solidFill>
                  <a:srgbClr val="313130"/>
                </a:solidFill>
                <a:effectLst/>
                <a:latin typeface="Consolas" panose="020B0609020204030204" pitchFamily="49" charset="0"/>
              </a:rPr>
              <a:t>admin</a:t>
            </a:r>
            <a:r>
              <a:rPr lang="en-US" altLang="ko-KR" b="0" i="0" dirty="0" err="1">
                <a:effectLst/>
                <a:latin typeface="Consolas" panose="020B0609020204030204" pitchFamily="49" charset="0"/>
              </a:rPr>
              <a:t>.f</a:t>
            </a:r>
            <a:r>
              <a:rPr lang="en-US" altLang="ko-KR" b="0" i="0" dirty="0">
                <a:effectLst/>
                <a:latin typeface="Consolas" panose="020B0609020204030204" pitchFamily="49" charset="0"/>
              </a:rPr>
              <a:t>();</a:t>
            </a:r>
            <a:r>
              <a:rPr lang="en-US" altLang="ko-KR" b="0" i="0" dirty="0">
                <a:solidFill>
                  <a:srgbClr val="31313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i="0" dirty="0">
                <a:effectLst/>
                <a:latin typeface="Consolas" panose="020B0609020204030204" pitchFamily="49" charset="0"/>
              </a:rPr>
              <a:t>// Admin (this == admin)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05809B-62B9-4FDB-9775-31BC7B95315D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14990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값을 미리 넣는 방법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05809B-62B9-4FDB-9775-31BC7B95315D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93694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05809B-62B9-4FDB-9775-31BC7B95315D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62329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  <a:latin typeface="HY그래픽" panose="02030600000101010101" pitchFamily="18" charset="-127"/>
                <a:ea typeface="HY그래픽" panose="02030600000101010101" pitchFamily="18" charset="-127"/>
              </a:defRPr>
            </a:lvl1pPr>
          </a:lstStyle>
          <a:p>
            <a:pPr marL="0" lvl="0" indent="0">
              <a:buNone/>
            </a:pPr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인용문 있는 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참 또는 거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>
            <a:lvl1pPr>
              <a:defRPr>
                <a:latin typeface="HY견고딕" panose="02030600000101010101" pitchFamily="18" charset="-127"/>
                <a:ea typeface="HY견고딕" panose="02030600000101010101" pitchFamily="18" charset="-127"/>
                <a:cs typeface="Microsoft GothicNeo" panose="020B05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>
            <a:normAutofit/>
          </a:bodyPr>
          <a:lstStyle>
            <a:lvl1pPr>
              <a:defRPr sz="2000">
                <a:latin typeface="HY그래픽" panose="02030600000101010101" pitchFamily="18" charset="-127"/>
                <a:ea typeface="HY그래픽" panose="02030600000101010101" pitchFamily="18" charset="-127"/>
                <a:cs typeface="Microsoft GothicNeo Light" panose="020B0300000101010101" pitchFamily="50" charset="-127"/>
              </a:defRPr>
            </a:lvl1pPr>
            <a:lvl2pPr>
              <a:defRPr sz="1800">
                <a:latin typeface="HY그래픽" panose="02030600000101010101" pitchFamily="18" charset="-127"/>
                <a:ea typeface="HY그래픽" panose="02030600000101010101" pitchFamily="18" charset="-127"/>
                <a:cs typeface="Microsoft GothicNeo Light" panose="020B0300000101010101" pitchFamily="50" charset="-127"/>
              </a:defRPr>
            </a:lvl2pPr>
            <a:lvl3pPr>
              <a:defRPr sz="1600">
                <a:latin typeface="HY그래픽" panose="02030600000101010101" pitchFamily="18" charset="-127"/>
                <a:ea typeface="HY그래픽" panose="02030600000101010101" pitchFamily="18" charset="-127"/>
                <a:cs typeface="Microsoft GothicNeo Light" panose="020B0300000101010101" pitchFamily="50" charset="-127"/>
              </a:defRPr>
            </a:lvl3pPr>
            <a:lvl4pPr>
              <a:defRPr sz="1400">
                <a:latin typeface="HY그래픽" panose="02030600000101010101" pitchFamily="18" charset="-127"/>
                <a:ea typeface="HY그래픽" panose="02030600000101010101" pitchFamily="18" charset="-127"/>
                <a:cs typeface="Microsoft GothicNeo Light" panose="020B0300000101010101" pitchFamily="50" charset="-127"/>
              </a:defRPr>
            </a:lvl4pPr>
            <a:lvl5pPr>
              <a:defRPr sz="1400">
                <a:latin typeface="HY그래픽" panose="02030600000101010101" pitchFamily="18" charset="-127"/>
                <a:ea typeface="HY그래픽" panose="02030600000101010101" pitchFamily="18" charset="-127"/>
                <a:cs typeface="Microsoft GothicNeo Light" panose="020B0300000101010101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2/24/2022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2/24/2022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2/24/2022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32"/>
            <a:ext cx="2356674" cy="6853285"/>
            <a:chOff x="6627813" y="195454"/>
            <a:chExt cx="1952625" cy="5678297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5454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2/24/2022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txStyles>
    <p:titleStyle>
      <a:lvl1pPr algn="l" defTabSz="457200" rtl="0" eaLnBrk="1" latinLnBrk="1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15.png"/><Relationship Id="rId4" Type="http://schemas.microsoft.com/office/2007/relationships/hdphoto" Target="../media/hdphoto3.wdp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microsoft.com/office/2007/relationships/hdphoto" Target="../media/hdphoto6.wdp"/><Relationship Id="rId5" Type="http://schemas.openxmlformats.org/officeDocument/2006/relationships/image" Target="../media/image17.png"/><Relationship Id="rId4" Type="http://schemas.microsoft.com/office/2007/relationships/hdphoto" Target="../media/hdphoto5.wdp"/></Relationships>
</file>

<file path=ppt/slides/_rels/slide43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microsoft.com/office/2007/relationships/hdphoto" Target="../media/hdphoto8.wdp"/></Relationships>
</file>

<file path=ppt/slides/_rels/slide45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microsoft.com/office/2007/relationships/hdphoto" Target="../media/hdphoto14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0053F1-DC7A-42EC-82C5-5DAEEE2187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JAVA SCRIPT</a:t>
            </a:r>
            <a:br>
              <a:rPr lang="en-US" altLang="ko-KR" dirty="0"/>
            </a:br>
            <a:r>
              <a:rPr lang="ko-KR" altLang="en-US" dirty="0"/>
              <a:t>객체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B766140-ACC9-4D65-B6FE-4EEC0DA0036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84048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>
                <a:latin typeface="+mn-ea"/>
              </a:rPr>
              <a:t>사용자 정의 객체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5961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객체 생성 방법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리터럴</a:t>
            </a:r>
            <a:r>
              <a:rPr lang="ko-KR" altLang="en-US" dirty="0"/>
              <a:t> 표기</a:t>
            </a:r>
            <a:r>
              <a:rPr lang="en-US" altLang="ko-KR" dirty="0"/>
              <a:t>(literal notation)</a:t>
            </a:r>
            <a:r>
              <a:rPr lang="ko-KR" altLang="en-US" dirty="0"/>
              <a:t>를 이용한 방법</a:t>
            </a:r>
            <a:endParaRPr lang="en-US" altLang="ko-KR" dirty="0"/>
          </a:p>
          <a:p>
            <a:r>
              <a:rPr lang="en-US" altLang="ko-KR" dirty="0"/>
              <a:t>Object() </a:t>
            </a:r>
            <a:r>
              <a:rPr lang="ko-KR" altLang="en-US" dirty="0"/>
              <a:t>함수를 이용한 방법</a:t>
            </a:r>
          </a:p>
          <a:p>
            <a:r>
              <a:rPr lang="ko-KR" altLang="en-US" dirty="0" err="1"/>
              <a:t>생성자</a:t>
            </a:r>
            <a:r>
              <a:rPr lang="ko-KR" altLang="en-US" dirty="0"/>
              <a:t> 함수</a:t>
            </a:r>
            <a:r>
              <a:rPr lang="en-US" altLang="ko-KR" dirty="0"/>
              <a:t>(constructor function)</a:t>
            </a:r>
            <a:r>
              <a:rPr lang="ko-KR" altLang="en-US" dirty="0"/>
              <a:t>를 이용한 방법</a:t>
            </a: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963389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리터럴</a:t>
            </a:r>
            <a:r>
              <a:rPr lang="ko-KR" altLang="en-US" dirty="0"/>
              <a:t> 표기를 이용한 객체의 생성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latinLnBrk="1"/>
            <a:r>
              <a:rPr lang="en-US" altLang="ko-KR" dirty="0">
                <a:solidFill>
                  <a:srgbClr val="575757"/>
                </a:solidFill>
                <a:latin typeface="Nanum Gothic Coding"/>
              </a:rPr>
              <a:t>let </a:t>
            </a:r>
            <a:r>
              <a:rPr lang="ko-KR" altLang="en-US" b="0" i="0" dirty="0">
                <a:solidFill>
                  <a:srgbClr val="575757"/>
                </a:solidFill>
                <a:effectLst/>
                <a:latin typeface="Nanum Gothic Coding"/>
              </a:rPr>
              <a:t>객체이름 </a:t>
            </a:r>
            <a:r>
              <a:rPr lang="en-US" altLang="ko-KR" b="0" i="0" dirty="0">
                <a:solidFill>
                  <a:srgbClr val="794938"/>
                </a:solidFill>
                <a:effectLst/>
                <a:latin typeface="Nanum Gothic Coding"/>
              </a:rPr>
              <a:t>=</a:t>
            </a:r>
            <a:r>
              <a:rPr lang="ko-KR" altLang="en-US" b="0" i="0" dirty="0">
                <a:solidFill>
                  <a:srgbClr val="575757"/>
                </a:solidFill>
                <a:effectLst/>
                <a:latin typeface="Nanum Gothic Coding"/>
              </a:rPr>
              <a:t> </a:t>
            </a:r>
            <a:r>
              <a:rPr lang="en-US" altLang="ko-KR" b="0" i="0" dirty="0">
                <a:solidFill>
                  <a:srgbClr val="575757"/>
                </a:solidFill>
                <a:effectLst/>
                <a:latin typeface="Nanum Gothic Coding"/>
              </a:rPr>
              <a:t>{</a:t>
            </a:r>
            <a:br>
              <a:rPr lang="en-US" altLang="ko-KR" b="0" i="0" dirty="0">
                <a:solidFill>
                  <a:srgbClr val="575757"/>
                </a:solidFill>
                <a:effectLst/>
                <a:latin typeface="Nanum Gothic Coding"/>
              </a:rPr>
            </a:br>
            <a:r>
              <a:rPr lang="en-US" altLang="ko-KR" b="0" i="0" dirty="0">
                <a:solidFill>
                  <a:srgbClr val="575757"/>
                </a:solidFill>
                <a:effectLst/>
                <a:latin typeface="Nanum Gothic Coding"/>
              </a:rPr>
              <a:t>		</a:t>
            </a:r>
            <a:r>
              <a:rPr lang="ko-KR" altLang="en-US" b="0" i="0" dirty="0">
                <a:solidFill>
                  <a:srgbClr val="575757"/>
                </a:solidFill>
                <a:effectLst/>
                <a:latin typeface="Nanum Gothic Coding"/>
              </a:rPr>
              <a:t>프로퍼티</a:t>
            </a:r>
            <a:r>
              <a:rPr lang="en-US" altLang="ko-KR" b="0" i="0" dirty="0">
                <a:solidFill>
                  <a:srgbClr val="575757"/>
                </a:solidFill>
                <a:effectLst/>
                <a:latin typeface="Nanum Gothic Coding"/>
              </a:rPr>
              <a:t>1</a:t>
            </a:r>
            <a:r>
              <a:rPr lang="ko-KR" altLang="en-US" b="0" i="0" dirty="0">
                <a:solidFill>
                  <a:srgbClr val="575757"/>
                </a:solidFill>
                <a:effectLst/>
                <a:latin typeface="Nanum Gothic Coding"/>
              </a:rPr>
              <a:t>이름 </a:t>
            </a:r>
            <a:r>
              <a:rPr lang="en-US" altLang="ko-KR" b="0" i="0" dirty="0">
                <a:solidFill>
                  <a:srgbClr val="575757"/>
                </a:solidFill>
                <a:effectLst/>
                <a:latin typeface="Nanum Gothic Coding"/>
              </a:rPr>
              <a:t>: </a:t>
            </a:r>
            <a:r>
              <a:rPr lang="ko-KR" altLang="en-US" b="0" i="0" dirty="0">
                <a:solidFill>
                  <a:srgbClr val="575757"/>
                </a:solidFill>
                <a:effectLst/>
                <a:latin typeface="Nanum Gothic Coding"/>
              </a:rPr>
              <a:t>프로퍼티</a:t>
            </a:r>
            <a:r>
              <a:rPr lang="en-US" altLang="ko-KR" b="0" i="0" dirty="0">
                <a:solidFill>
                  <a:srgbClr val="575757"/>
                </a:solidFill>
                <a:effectLst/>
                <a:latin typeface="Nanum Gothic Coding"/>
              </a:rPr>
              <a:t>1</a:t>
            </a:r>
            <a:r>
              <a:rPr lang="ko-KR" altLang="en-US" b="0" i="0" dirty="0" err="1">
                <a:solidFill>
                  <a:srgbClr val="575757"/>
                </a:solidFill>
                <a:effectLst/>
                <a:latin typeface="Nanum Gothic Coding"/>
              </a:rPr>
              <a:t>의값</a:t>
            </a:r>
            <a:r>
              <a:rPr lang="en-US" altLang="ko-KR" b="0" i="0" dirty="0">
                <a:solidFill>
                  <a:srgbClr val="575757"/>
                </a:solidFill>
                <a:effectLst/>
                <a:latin typeface="Nanum Gothic Coding"/>
              </a:rPr>
              <a:t>, </a:t>
            </a:r>
            <a:br>
              <a:rPr lang="en-US" altLang="ko-KR" b="0" i="0" dirty="0">
                <a:solidFill>
                  <a:srgbClr val="575757"/>
                </a:solidFill>
                <a:effectLst/>
                <a:latin typeface="Nanum Gothic Coding"/>
              </a:rPr>
            </a:br>
            <a:r>
              <a:rPr lang="en-US" altLang="ko-KR" b="0" i="0" dirty="0">
                <a:solidFill>
                  <a:srgbClr val="575757"/>
                </a:solidFill>
                <a:effectLst/>
                <a:latin typeface="Nanum Gothic Coding"/>
              </a:rPr>
              <a:t>		</a:t>
            </a:r>
            <a:r>
              <a:rPr lang="ko-KR" altLang="en-US" b="0" i="0" dirty="0">
                <a:solidFill>
                  <a:srgbClr val="575757"/>
                </a:solidFill>
                <a:effectLst/>
                <a:latin typeface="Nanum Gothic Coding"/>
              </a:rPr>
              <a:t>프로퍼티</a:t>
            </a:r>
            <a:r>
              <a:rPr lang="en-US" altLang="ko-KR" b="0" i="0" dirty="0">
                <a:solidFill>
                  <a:srgbClr val="575757"/>
                </a:solidFill>
                <a:effectLst/>
                <a:latin typeface="Nanum Gothic Coding"/>
              </a:rPr>
              <a:t>2</a:t>
            </a:r>
            <a:r>
              <a:rPr lang="ko-KR" altLang="en-US" b="0" i="0" dirty="0">
                <a:solidFill>
                  <a:srgbClr val="575757"/>
                </a:solidFill>
                <a:effectLst/>
                <a:latin typeface="Nanum Gothic Coding"/>
              </a:rPr>
              <a:t>이름 </a:t>
            </a:r>
            <a:r>
              <a:rPr lang="en-US" altLang="ko-KR" b="0" i="0" dirty="0">
                <a:solidFill>
                  <a:srgbClr val="575757"/>
                </a:solidFill>
                <a:effectLst/>
                <a:latin typeface="Nanum Gothic Coding"/>
              </a:rPr>
              <a:t>: </a:t>
            </a:r>
            <a:r>
              <a:rPr lang="ko-KR" altLang="en-US" b="0" i="0" dirty="0">
                <a:solidFill>
                  <a:srgbClr val="575757"/>
                </a:solidFill>
                <a:effectLst/>
                <a:latin typeface="Nanum Gothic Coding"/>
              </a:rPr>
              <a:t>프로퍼티</a:t>
            </a:r>
            <a:r>
              <a:rPr lang="en-US" altLang="ko-KR" b="0" i="0" dirty="0">
                <a:solidFill>
                  <a:srgbClr val="575757"/>
                </a:solidFill>
                <a:effectLst/>
                <a:latin typeface="Nanum Gothic Coding"/>
              </a:rPr>
              <a:t>2</a:t>
            </a:r>
            <a:r>
              <a:rPr lang="ko-KR" altLang="en-US" b="0" i="0" dirty="0" err="1">
                <a:solidFill>
                  <a:srgbClr val="575757"/>
                </a:solidFill>
                <a:effectLst/>
                <a:latin typeface="Nanum Gothic Coding"/>
              </a:rPr>
              <a:t>의값</a:t>
            </a:r>
            <a:r>
              <a:rPr lang="en-US" altLang="ko-KR" b="0" i="0" dirty="0">
                <a:solidFill>
                  <a:srgbClr val="575757"/>
                </a:solidFill>
                <a:effectLst/>
                <a:latin typeface="Nanum Gothic Coding"/>
              </a:rPr>
              <a:t>,</a:t>
            </a:r>
            <a:br>
              <a:rPr lang="en-US" altLang="ko-KR" b="0" i="0" dirty="0">
                <a:solidFill>
                  <a:srgbClr val="575757"/>
                </a:solidFill>
                <a:effectLst/>
                <a:latin typeface="Nanum Gothic Coding"/>
              </a:rPr>
            </a:br>
            <a:r>
              <a:rPr lang="en-US" altLang="ko-KR" b="0" i="0" dirty="0">
                <a:solidFill>
                  <a:srgbClr val="575757"/>
                </a:solidFill>
                <a:effectLst/>
                <a:latin typeface="Nanum Gothic Coding"/>
              </a:rPr>
              <a:t>		</a:t>
            </a:r>
            <a:r>
              <a:rPr lang="ko-KR" altLang="en-US" b="0" i="0" dirty="0">
                <a:solidFill>
                  <a:srgbClr val="575757"/>
                </a:solidFill>
                <a:effectLst/>
                <a:latin typeface="Nanum Gothic Coding"/>
              </a:rPr>
              <a:t>메소드의 이름 </a:t>
            </a:r>
            <a:r>
              <a:rPr lang="en-US" altLang="ko-KR" b="0" i="0" dirty="0">
                <a:solidFill>
                  <a:srgbClr val="575757"/>
                </a:solidFill>
                <a:effectLst/>
                <a:latin typeface="Nanum Gothic Coding"/>
              </a:rPr>
              <a:t>: </a:t>
            </a:r>
            <a:r>
              <a:rPr lang="en-US" altLang="ko-KR" dirty="0">
                <a:solidFill>
                  <a:srgbClr val="575757"/>
                </a:solidFill>
                <a:latin typeface="Nanum Gothic Coding"/>
              </a:rPr>
              <a:t>function()</a:t>
            </a:r>
            <a:r>
              <a:rPr lang="ko-KR" altLang="en-US" dirty="0">
                <a:solidFill>
                  <a:srgbClr val="575757"/>
                </a:solidFill>
                <a:latin typeface="Nanum Gothic Coding"/>
              </a:rPr>
              <a:t> </a:t>
            </a:r>
            <a:r>
              <a:rPr lang="en-US" altLang="ko-KR" dirty="0">
                <a:solidFill>
                  <a:srgbClr val="575757"/>
                </a:solidFill>
                <a:latin typeface="Nanum Gothic Coding"/>
              </a:rPr>
              <a:t>{},</a:t>
            </a:r>
            <a:br>
              <a:rPr lang="en-US" altLang="ko-KR" dirty="0">
                <a:solidFill>
                  <a:srgbClr val="575757"/>
                </a:solidFill>
                <a:latin typeface="Nanum Gothic Coding"/>
              </a:rPr>
            </a:br>
            <a:r>
              <a:rPr lang="en-US" altLang="ko-KR" b="0" i="0" dirty="0">
                <a:solidFill>
                  <a:srgbClr val="575757"/>
                </a:solidFill>
                <a:effectLst/>
                <a:latin typeface="Nanum Gothic Coding"/>
              </a:rPr>
              <a:t>   	 ...</a:t>
            </a:r>
            <a:br>
              <a:rPr lang="en-US" altLang="ko-KR" b="0" i="0" dirty="0">
                <a:solidFill>
                  <a:srgbClr val="575757"/>
                </a:solidFill>
                <a:effectLst/>
                <a:latin typeface="Nanum Gothic Coding"/>
              </a:rPr>
            </a:br>
            <a:r>
              <a:rPr lang="en-US" altLang="ko-KR" b="0" i="0" dirty="0">
                <a:solidFill>
                  <a:srgbClr val="575757"/>
                </a:solidFill>
                <a:effectLst/>
                <a:latin typeface="Nanum Gothic Coding"/>
              </a:rPr>
              <a:t>};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69773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리터럴</a:t>
            </a:r>
            <a:r>
              <a:rPr lang="ko-KR" altLang="en-US" dirty="0"/>
              <a:t> 표기를 이용한 객체 생성 실습 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객체 이름 </a:t>
            </a:r>
            <a:r>
              <a:rPr lang="en-US" altLang="ko-KR" dirty="0"/>
              <a:t>: person</a:t>
            </a:r>
          </a:p>
          <a:p>
            <a:r>
              <a:rPr lang="ko-KR" altLang="en-US" dirty="0"/>
              <a:t>객체 속성 </a:t>
            </a:r>
            <a:r>
              <a:rPr lang="en-US" altLang="ko-KR" dirty="0"/>
              <a:t>: name : “</a:t>
            </a:r>
            <a:r>
              <a:rPr lang="ko-KR" altLang="en-US" dirty="0"/>
              <a:t>홍길동</a:t>
            </a:r>
            <a:r>
              <a:rPr lang="en-US" altLang="ko-KR" dirty="0"/>
              <a:t>”</a:t>
            </a:r>
            <a:br>
              <a:rPr lang="en-US" altLang="ko-KR" dirty="0"/>
            </a:br>
            <a:r>
              <a:rPr lang="en-US" altLang="ko-KR" dirty="0"/>
              <a:t>				address : “</a:t>
            </a:r>
            <a:r>
              <a:rPr lang="ko-KR" altLang="en-US" dirty="0"/>
              <a:t>부산</a:t>
            </a:r>
            <a:r>
              <a:rPr lang="en-US" altLang="ko-KR" dirty="0"/>
              <a:t>”</a:t>
            </a:r>
          </a:p>
          <a:p>
            <a:r>
              <a:rPr lang="ko-KR" altLang="en-US" dirty="0"/>
              <a:t>객체 </a:t>
            </a:r>
            <a:r>
              <a:rPr lang="ko-KR" altLang="en-US" dirty="0" err="1"/>
              <a:t>메소드</a:t>
            </a:r>
            <a:r>
              <a:rPr lang="ko-KR" altLang="en-US" dirty="0"/>
              <a:t> </a:t>
            </a:r>
            <a:r>
              <a:rPr lang="en-US" altLang="ko-KR" dirty="0"/>
              <a:t>: intro  “name </a:t>
            </a:r>
            <a:r>
              <a:rPr lang="ko-KR" altLang="en-US" dirty="0"/>
              <a:t>입니다</a:t>
            </a:r>
            <a:r>
              <a:rPr lang="en-US" altLang="ko-KR" dirty="0"/>
              <a:t>. address </a:t>
            </a:r>
            <a:r>
              <a:rPr lang="ko-KR" altLang="en-US" dirty="0"/>
              <a:t>에 </a:t>
            </a:r>
            <a:r>
              <a:rPr lang="ko-KR" altLang="en-US" dirty="0" err="1"/>
              <a:t>거주중입니다</a:t>
            </a:r>
            <a:r>
              <a:rPr lang="ko-KR" altLang="en-US" dirty="0"/>
              <a:t> </a:t>
            </a:r>
            <a:r>
              <a:rPr lang="en-US" altLang="ko-KR" dirty="0"/>
              <a:t>“ </a:t>
            </a:r>
            <a:r>
              <a:rPr lang="ko-KR" altLang="en-US" dirty="0"/>
              <a:t>문자열 반환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실행 후 크롬개발자도구의 </a:t>
            </a:r>
            <a:r>
              <a:rPr lang="ko-KR" altLang="en-US" dirty="0" err="1"/>
              <a:t>콘솔창에서</a:t>
            </a:r>
            <a:r>
              <a:rPr lang="ko-KR" altLang="en-US" dirty="0"/>
              <a:t> 확인</a:t>
            </a:r>
          </a:p>
        </p:txBody>
      </p:sp>
    </p:spTree>
    <p:extLst>
      <p:ext uri="{BB962C8B-B14F-4D97-AF65-F5344CB8AC3E}">
        <p14:creationId xmlns:p14="http://schemas.microsoft.com/office/powerpoint/2010/main" val="472943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리터럴</a:t>
            </a:r>
            <a:r>
              <a:rPr lang="ko-KR" altLang="en-US" dirty="0"/>
              <a:t> 표기를 이용한 객체 생성 실습 </a:t>
            </a:r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객체 이름 </a:t>
            </a:r>
            <a:r>
              <a:rPr lang="en-US" altLang="ko-KR" dirty="0"/>
              <a:t>: </a:t>
            </a:r>
            <a:r>
              <a:rPr lang="en-US" altLang="ko-KR" dirty="0" err="1"/>
              <a:t>myCookie</a:t>
            </a:r>
            <a:endParaRPr lang="en-US" altLang="ko-KR" dirty="0"/>
          </a:p>
          <a:p>
            <a:r>
              <a:rPr lang="ko-KR" altLang="en-US" dirty="0"/>
              <a:t>객체 속성 </a:t>
            </a:r>
            <a:r>
              <a:rPr lang="en-US" altLang="ko-KR" dirty="0"/>
              <a:t>: shape : ”</a:t>
            </a:r>
            <a:r>
              <a:rPr lang="ko-KR" altLang="en-US" dirty="0"/>
              <a:t>원</a:t>
            </a:r>
            <a:r>
              <a:rPr lang="en-US" altLang="ko-KR" dirty="0"/>
              <a:t>”</a:t>
            </a:r>
            <a:br>
              <a:rPr lang="en-US" altLang="ko-KR" dirty="0"/>
            </a:br>
            <a:r>
              <a:rPr lang="en-US" altLang="ko-KR" dirty="0"/>
              <a:t>				flavor : “</a:t>
            </a:r>
            <a:r>
              <a:rPr lang="ko-KR" altLang="en-US" dirty="0" err="1"/>
              <a:t>초코</a:t>
            </a:r>
            <a:r>
              <a:rPr lang="en-US" altLang="ko-KR" dirty="0"/>
              <a:t>”</a:t>
            </a:r>
          </a:p>
          <a:p>
            <a:r>
              <a:rPr lang="ko-KR" altLang="en-US" dirty="0"/>
              <a:t>객체 </a:t>
            </a:r>
            <a:r>
              <a:rPr lang="ko-KR" altLang="en-US" dirty="0" err="1"/>
              <a:t>메소드</a:t>
            </a:r>
            <a:r>
              <a:rPr lang="ko-KR" altLang="en-US" dirty="0"/>
              <a:t> </a:t>
            </a:r>
            <a:r>
              <a:rPr lang="en-US" altLang="ko-KR" dirty="0"/>
              <a:t>: intro  “shape </a:t>
            </a:r>
            <a:r>
              <a:rPr lang="ko-KR" altLang="en-US" dirty="0"/>
              <a:t>모양의 </a:t>
            </a:r>
            <a:r>
              <a:rPr lang="en-US" altLang="ko-KR" dirty="0"/>
              <a:t>flavor </a:t>
            </a:r>
            <a:r>
              <a:rPr lang="ko-KR" altLang="en-US" dirty="0"/>
              <a:t>맛입니다</a:t>
            </a:r>
            <a:r>
              <a:rPr lang="en-US" altLang="ko-KR" dirty="0"/>
              <a:t>“ </a:t>
            </a:r>
            <a:r>
              <a:rPr lang="ko-KR" altLang="en-US" dirty="0"/>
              <a:t>문자열 반환</a:t>
            </a:r>
          </a:p>
          <a:p>
            <a:endParaRPr lang="en-US" altLang="ko-KR" dirty="0"/>
          </a:p>
          <a:p>
            <a:r>
              <a:rPr lang="ko-KR" altLang="en-US" dirty="0"/>
              <a:t>객체 속성에 접근해서 바로 값을 </a:t>
            </a:r>
            <a:r>
              <a:rPr lang="ko-KR" altLang="en-US" dirty="0" err="1"/>
              <a:t>할당할수</a:t>
            </a:r>
            <a:r>
              <a:rPr lang="ko-KR" altLang="en-US" dirty="0"/>
              <a:t> 있다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객체 속성을 바꾼 후 </a:t>
            </a:r>
            <a:r>
              <a:rPr lang="ko-KR" altLang="en-US" dirty="0" err="1"/>
              <a:t>메소드를</a:t>
            </a:r>
            <a:r>
              <a:rPr lang="ko-KR" altLang="en-US" dirty="0"/>
              <a:t> 출력해서 확인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05074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new Object() </a:t>
            </a:r>
            <a:r>
              <a:rPr lang="ko-KR" altLang="en-US" dirty="0"/>
              <a:t>함수를 이용한 객체의 생성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let </a:t>
            </a:r>
            <a:r>
              <a:rPr lang="ko-KR" altLang="en-US" dirty="0"/>
              <a:t>객체 </a:t>
            </a:r>
            <a:r>
              <a:rPr lang="en-US" altLang="ko-KR" dirty="0"/>
              <a:t>= new Object();</a:t>
            </a:r>
            <a:br>
              <a:rPr lang="en-US" altLang="ko-KR" dirty="0"/>
            </a:br>
            <a:r>
              <a:rPr lang="ko-KR" altLang="en-US" dirty="0"/>
              <a:t>객체</a:t>
            </a:r>
            <a:r>
              <a:rPr lang="en-US" altLang="ko-KR" dirty="0"/>
              <a:t>.</a:t>
            </a:r>
            <a:r>
              <a:rPr lang="ko-KR" altLang="en-US" dirty="0"/>
              <a:t>속성 </a:t>
            </a:r>
            <a:r>
              <a:rPr lang="en-US" altLang="ko-KR" dirty="0"/>
              <a:t>= </a:t>
            </a:r>
            <a:r>
              <a:rPr lang="ko-KR" altLang="en-US" dirty="0"/>
              <a:t>속성값</a:t>
            </a:r>
            <a:r>
              <a:rPr lang="en-US" altLang="ko-KR" dirty="0"/>
              <a:t>;</a:t>
            </a:r>
            <a:br>
              <a:rPr lang="en-US" altLang="ko-KR" dirty="0"/>
            </a:br>
            <a:r>
              <a:rPr lang="en-US" altLang="ko-KR" dirty="0"/>
              <a:t>....</a:t>
            </a:r>
            <a:br>
              <a:rPr lang="en-US" altLang="ko-KR" dirty="0"/>
            </a:br>
            <a:r>
              <a:rPr lang="ko-KR" altLang="en-US" dirty="0"/>
              <a:t>객체</a:t>
            </a:r>
            <a:r>
              <a:rPr lang="en-US" altLang="ko-KR" dirty="0"/>
              <a:t>.</a:t>
            </a:r>
            <a:r>
              <a:rPr lang="ko-KR" altLang="en-US" dirty="0"/>
              <a:t>메서드 </a:t>
            </a:r>
            <a:r>
              <a:rPr lang="en-US" altLang="ko-KR" dirty="0"/>
              <a:t>= function() {};</a:t>
            </a:r>
          </a:p>
          <a:p>
            <a:endParaRPr lang="en-US" altLang="ko-KR" dirty="0"/>
          </a:p>
          <a:p>
            <a:r>
              <a:rPr lang="en-US" altLang="ko-KR" dirty="0"/>
              <a:t>Let array =[1,2,3];</a:t>
            </a:r>
          </a:p>
          <a:p>
            <a:r>
              <a:rPr lang="en-US" altLang="ko-KR" dirty="0"/>
              <a:t>Let array = new Array();</a:t>
            </a: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313634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new Object() </a:t>
            </a:r>
            <a:r>
              <a:rPr lang="ko-KR" altLang="en-US" dirty="0"/>
              <a:t>함수를 이용한 객체의 생성 실습 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객체 이름 </a:t>
            </a:r>
            <a:r>
              <a:rPr lang="en-US" altLang="ko-KR" dirty="0"/>
              <a:t>: </a:t>
            </a:r>
            <a:r>
              <a:rPr lang="en-US" altLang="ko-KR" dirty="0" err="1"/>
              <a:t>myBook</a:t>
            </a:r>
            <a:endParaRPr lang="en-US" altLang="ko-KR" dirty="0"/>
          </a:p>
          <a:p>
            <a:r>
              <a:rPr lang="ko-KR" altLang="en-US" dirty="0"/>
              <a:t>객체 속성 </a:t>
            </a:r>
            <a:r>
              <a:rPr lang="en-US" altLang="ko-KR" dirty="0"/>
              <a:t>: title : “</a:t>
            </a:r>
            <a:r>
              <a:rPr lang="ko-KR" altLang="en-US" dirty="0" err="1"/>
              <a:t>어린왕자</a:t>
            </a:r>
            <a:r>
              <a:rPr lang="en-US" altLang="ko-KR" dirty="0"/>
              <a:t>”</a:t>
            </a:r>
            <a:br>
              <a:rPr lang="en-US" altLang="ko-KR" dirty="0"/>
            </a:br>
            <a:r>
              <a:rPr lang="en-US" altLang="ko-KR" dirty="0"/>
              <a:t>				price : 6000</a:t>
            </a:r>
          </a:p>
          <a:p>
            <a:r>
              <a:rPr lang="ko-KR" altLang="en-US" dirty="0"/>
              <a:t>객체 </a:t>
            </a:r>
            <a:r>
              <a:rPr lang="ko-KR" altLang="en-US" dirty="0" err="1"/>
              <a:t>메소드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en-US" altLang="ko-KR" dirty="0" smtClean="0"/>
              <a:t>intro </a:t>
            </a:r>
            <a:r>
              <a:rPr lang="en-US" altLang="ko-KR" dirty="0"/>
              <a:t>: function()  “title </a:t>
            </a:r>
            <a:r>
              <a:rPr lang="ko-KR" altLang="en-US" dirty="0"/>
              <a:t>입니다</a:t>
            </a:r>
            <a:r>
              <a:rPr lang="en-US" altLang="ko-KR" dirty="0"/>
              <a:t>. price </a:t>
            </a:r>
            <a:r>
              <a:rPr lang="ko-KR" altLang="en-US" dirty="0"/>
              <a:t>입니다 </a:t>
            </a:r>
            <a:r>
              <a:rPr lang="en-US" altLang="ko-KR" dirty="0"/>
              <a:t>“ </a:t>
            </a:r>
            <a:r>
              <a:rPr lang="ko-KR" altLang="en-US" dirty="0"/>
              <a:t>문자열 반환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			</a:t>
            </a:r>
            <a:r>
              <a:rPr lang="en-US" altLang="ko-KR" dirty="0" smtClean="0"/>
              <a:t>discount : function() </a:t>
            </a:r>
            <a:r>
              <a:rPr lang="ko-KR" altLang="en-US" dirty="0"/>
              <a:t>현재의 금액에서 </a:t>
            </a:r>
            <a:r>
              <a:rPr lang="en-US" altLang="ko-KR" dirty="0"/>
              <a:t>10%</a:t>
            </a:r>
            <a:r>
              <a:rPr lang="ko-KR" altLang="en-US" dirty="0"/>
              <a:t>를</a:t>
            </a:r>
            <a:r>
              <a:rPr lang="en-US" altLang="ko-KR" dirty="0"/>
              <a:t> </a:t>
            </a:r>
            <a:r>
              <a:rPr lang="ko-KR" altLang="en-US" dirty="0"/>
              <a:t>할인해서 값에 저장한다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This </a:t>
            </a:r>
            <a:r>
              <a:rPr lang="ko-KR" altLang="en-US" dirty="0" smtClean="0"/>
              <a:t>키워드를 이용하면</a:t>
            </a:r>
            <a:r>
              <a:rPr lang="en-US" altLang="ko-KR" dirty="0" smtClean="0"/>
              <a:t>,</a:t>
            </a:r>
            <a:r>
              <a:rPr lang="ko-KR" altLang="en-US" dirty="0" smtClean="0"/>
              <a:t> 그 객체의 값을 가져온다</a:t>
            </a:r>
            <a:endParaRPr lang="en-US" altLang="ko-KR" dirty="0"/>
          </a:p>
          <a:p>
            <a:r>
              <a:rPr lang="ko-KR" altLang="en-US" dirty="0" smtClean="0"/>
              <a:t>크롬의 </a:t>
            </a:r>
            <a:r>
              <a:rPr lang="ko-KR" altLang="en-US" dirty="0" err="1" smtClean="0"/>
              <a:t>콘솔창에서</a:t>
            </a:r>
            <a:r>
              <a:rPr lang="ko-KR" altLang="en-US" dirty="0" smtClean="0"/>
              <a:t> 확인 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842857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new Object() </a:t>
            </a:r>
            <a:r>
              <a:rPr lang="ko-KR" altLang="en-US" dirty="0"/>
              <a:t>함수를 이용한 객체의 생성 실습 </a:t>
            </a:r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객체 이름 </a:t>
            </a:r>
            <a:r>
              <a:rPr lang="en-US" altLang="ko-KR" dirty="0"/>
              <a:t>: </a:t>
            </a:r>
            <a:r>
              <a:rPr lang="en-US" altLang="ko-KR" dirty="0" err="1"/>
              <a:t>myWallet</a:t>
            </a:r>
            <a:endParaRPr lang="en-US" altLang="ko-KR" dirty="0"/>
          </a:p>
          <a:p>
            <a:r>
              <a:rPr lang="ko-KR" altLang="en-US" dirty="0"/>
              <a:t>객체 속성 </a:t>
            </a:r>
            <a:r>
              <a:rPr lang="en-US" altLang="ko-KR" dirty="0"/>
              <a:t>: owner : “</a:t>
            </a:r>
            <a:r>
              <a:rPr lang="ko-KR" altLang="en-US" dirty="0"/>
              <a:t>홍길동</a:t>
            </a:r>
            <a:r>
              <a:rPr lang="en-US" altLang="ko-KR" dirty="0"/>
              <a:t>”</a:t>
            </a:r>
            <a:br>
              <a:rPr lang="en-US" altLang="ko-KR" dirty="0"/>
            </a:br>
            <a:r>
              <a:rPr lang="en-US" altLang="ko-KR" dirty="0"/>
              <a:t>				money : 10000</a:t>
            </a:r>
          </a:p>
          <a:p>
            <a:r>
              <a:rPr lang="ko-KR" altLang="en-US" dirty="0"/>
              <a:t>객체 </a:t>
            </a:r>
            <a:r>
              <a:rPr lang="ko-KR" altLang="en-US" dirty="0" err="1"/>
              <a:t>메소드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en-US" altLang="ko-KR" dirty="0" smtClean="0"/>
              <a:t>show : function() </a:t>
            </a:r>
            <a:r>
              <a:rPr lang="en-US" altLang="ko-KR" dirty="0"/>
              <a:t>“</a:t>
            </a:r>
            <a:r>
              <a:rPr lang="ko-KR" altLang="en-US" dirty="0"/>
              <a:t>현재 </a:t>
            </a:r>
            <a:r>
              <a:rPr lang="en-US" altLang="ko-KR" dirty="0"/>
              <a:t>money </a:t>
            </a:r>
            <a:r>
              <a:rPr lang="ko-KR" altLang="en-US" dirty="0"/>
              <a:t>남았습니다</a:t>
            </a:r>
            <a:r>
              <a:rPr lang="en-US" altLang="ko-KR" dirty="0"/>
              <a:t>” </a:t>
            </a:r>
            <a:r>
              <a:rPr lang="ko-KR" altLang="en-US" dirty="0"/>
              <a:t>문자열 반환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				buy : function(</a:t>
            </a:r>
            <a:r>
              <a:rPr lang="ko-KR" altLang="en-US" dirty="0" err="1"/>
              <a:t>물건금액</a:t>
            </a:r>
            <a:r>
              <a:rPr lang="en-US" altLang="ko-KR" dirty="0"/>
              <a:t>) </a:t>
            </a:r>
            <a:br>
              <a:rPr lang="en-US" altLang="ko-KR" dirty="0"/>
            </a:br>
            <a:r>
              <a:rPr lang="en-US" altLang="ko-KR" dirty="0"/>
              <a:t>					</a:t>
            </a:r>
            <a:r>
              <a:rPr lang="ko-KR" altLang="en-US" dirty="0"/>
              <a:t>현재의 금액에서 물건의 금액을 </a:t>
            </a:r>
            <a:r>
              <a:rPr lang="ko-KR" altLang="en-US" dirty="0" smtClean="0"/>
              <a:t>뺀 값을</a:t>
            </a:r>
            <a:r>
              <a:rPr lang="en-US" altLang="ko-KR" dirty="0" smtClean="0"/>
              <a:t> </a:t>
            </a:r>
            <a:r>
              <a:rPr lang="ko-KR" altLang="en-US" dirty="0" smtClean="0"/>
              <a:t>저장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		+ </a:t>
            </a:r>
            <a:r>
              <a:rPr lang="ko-KR" altLang="en-US" dirty="0" smtClean="0"/>
              <a:t>물건의 금액이 </a:t>
            </a:r>
            <a:r>
              <a:rPr lang="en-US" altLang="ko-KR" dirty="0" smtClean="0"/>
              <a:t>money</a:t>
            </a:r>
            <a:r>
              <a:rPr lang="ko-KR" altLang="en-US" dirty="0" smtClean="0"/>
              <a:t>보다 크다면 </a:t>
            </a:r>
            <a:r>
              <a:rPr lang="en-US" altLang="ko-KR" dirty="0" smtClean="0"/>
              <a:t>“</a:t>
            </a:r>
            <a:r>
              <a:rPr lang="ko-KR" altLang="en-US" dirty="0" smtClean="0"/>
              <a:t>물건을 </a:t>
            </a:r>
            <a:r>
              <a:rPr lang="ko-KR" altLang="en-US" dirty="0" err="1" smtClean="0"/>
              <a:t>살수없다</a:t>
            </a:r>
            <a:r>
              <a:rPr lang="en-US" altLang="ko-KR" dirty="0" smtClean="0"/>
              <a:t>”</a:t>
            </a:r>
            <a:r>
              <a:rPr lang="ko-KR" altLang="en-US" dirty="0" smtClean="0"/>
              <a:t> 문자열 리턴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66965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This </a:t>
            </a:r>
            <a:r>
              <a:rPr lang="ko-KR" altLang="en-US" dirty="0"/>
              <a:t>키워드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1" dirty="0"/>
              <a:t>객체</a:t>
            </a:r>
            <a:r>
              <a:rPr lang="ko-KR" altLang="en-US" dirty="0"/>
              <a:t>를 나타내는 </a:t>
            </a:r>
            <a:r>
              <a:rPr lang="ko-KR" altLang="en-US" dirty="0" smtClean="0"/>
              <a:t>키워드</a:t>
            </a:r>
            <a:endParaRPr lang="en-US" altLang="ko-KR" dirty="0"/>
          </a:p>
          <a:p>
            <a:r>
              <a:rPr lang="ko-KR" altLang="en-US" b="1" dirty="0"/>
              <a:t>메서드</a:t>
            </a:r>
            <a:r>
              <a:rPr lang="ko-KR" altLang="en-US" dirty="0"/>
              <a:t> </a:t>
            </a:r>
            <a:r>
              <a:rPr lang="ko-KR" altLang="en-US" b="1" dirty="0"/>
              <a:t>내부</a:t>
            </a:r>
            <a:r>
              <a:rPr lang="ko-KR" altLang="en-US" dirty="0"/>
              <a:t>에서 </a:t>
            </a:r>
            <a:r>
              <a:rPr lang="en-US" altLang="ko-KR" dirty="0"/>
              <a:t>this </a:t>
            </a:r>
            <a:r>
              <a:rPr lang="ko-KR" altLang="en-US" dirty="0"/>
              <a:t>키워드를 사용하여 객체에 접근</a:t>
            </a:r>
            <a:endParaRPr lang="en-US" altLang="ko-KR" dirty="0"/>
          </a:p>
          <a:p>
            <a:r>
              <a:rPr lang="ko-KR" altLang="en-US" dirty="0"/>
              <a:t>현재 객체를 의미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u="sng" dirty="0"/>
              <a:t>'</a:t>
            </a:r>
            <a:r>
              <a:rPr lang="ko-KR" altLang="en-US" u="sng" dirty="0"/>
              <a:t>점</a:t>
            </a:r>
            <a:r>
              <a:rPr lang="en-US" altLang="ko-KR" u="sng" dirty="0"/>
              <a:t>(.) </a:t>
            </a:r>
            <a:r>
              <a:rPr lang="ko-KR" altLang="en-US" u="sng" dirty="0"/>
              <a:t>앞의</a:t>
            </a:r>
            <a:r>
              <a:rPr lang="en-US" altLang="ko-KR" u="sng" dirty="0"/>
              <a:t>'</a:t>
            </a:r>
            <a:r>
              <a:rPr lang="en-US" altLang="ko-KR" dirty="0"/>
              <a:t> </a:t>
            </a:r>
            <a:r>
              <a:rPr lang="ko-KR" altLang="en-US" dirty="0"/>
              <a:t>객체를 참조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055335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902CE0-ACCF-470D-95B5-2BC856EA8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기본 생성자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4D3BBAE-4EE5-4CDC-B5CB-EAFC6DAD68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리터럴과</a:t>
            </a:r>
            <a:r>
              <a:rPr lang="ko-KR" altLang="en-US" dirty="0"/>
              <a:t> </a:t>
            </a:r>
            <a:r>
              <a:rPr lang="en-US" altLang="ko-KR" dirty="0"/>
              <a:t>new Object</a:t>
            </a:r>
            <a:r>
              <a:rPr lang="ko-KR" altLang="en-US" dirty="0"/>
              <a:t>를 이용하면 같은 구조를 다시 사용하기 어려움</a:t>
            </a:r>
            <a:endParaRPr lang="en-US" altLang="ko-KR" dirty="0"/>
          </a:p>
          <a:p>
            <a:r>
              <a:rPr lang="ko-KR" altLang="en-US" dirty="0"/>
              <a:t>생성자란</a:t>
            </a:r>
            <a:r>
              <a:rPr lang="en-US" altLang="ko-KR" dirty="0"/>
              <a:t>? </a:t>
            </a:r>
            <a:r>
              <a:rPr lang="ko-KR" altLang="en-US" dirty="0"/>
              <a:t>객체를 만드는 </a:t>
            </a:r>
            <a:r>
              <a:rPr lang="ko-KR" altLang="en-US" dirty="0" smtClean="0"/>
              <a:t>함수</a:t>
            </a:r>
            <a:endParaRPr lang="en-US" altLang="ko-KR" dirty="0" smtClean="0"/>
          </a:p>
          <a:p>
            <a:r>
              <a:rPr lang="ko-KR" altLang="en-US" dirty="0" smtClean="0"/>
              <a:t>이때 다른 함수와 구분하기위해서 </a:t>
            </a:r>
            <a:r>
              <a:rPr lang="ko-KR" altLang="en-US" b="1" dirty="0" err="1" smtClean="0"/>
              <a:t>첫글자를</a:t>
            </a:r>
            <a:r>
              <a:rPr lang="ko-KR" altLang="en-US" b="1" dirty="0" smtClean="0"/>
              <a:t> 대문자로 </a:t>
            </a:r>
            <a:r>
              <a:rPr lang="ko-KR" altLang="en-US" dirty="0" smtClean="0"/>
              <a:t>작성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생성자 함수를 통해 생성되어 메모리에 할당된 객체를 인스턴스</a:t>
            </a:r>
            <a:r>
              <a:rPr lang="en-US" altLang="ko-KR" dirty="0"/>
              <a:t>(instance)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1DA1E2E-A49E-47E4-AA4F-EFFBAFB926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3992" y="4360640"/>
            <a:ext cx="4410691" cy="1314633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D7DA8BA6-CF09-4A2B-87FE-3D1E498E18A2}"/>
              </a:ext>
            </a:extLst>
          </p:cNvPr>
          <p:cNvSpPr/>
          <p:nvPr/>
        </p:nvSpPr>
        <p:spPr>
          <a:xfrm>
            <a:off x="7120329" y="4721902"/>
            <a:ext cx="614596" cy="62958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8411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7F338B-00A4-4C77-84B1-361321B3D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오늘 배울 내용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45D785-0D9E-43ED-91C7-58935D4D0B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latin typeface="+mn-ea"/>
              </a:rPr>
              <a:t>객체란</a:t>
            </a:r>
            <a:endParaRPr lang="en-US" altLang="ko-KR" dirty="0">
              <a:latin typeface="+mn-ea"/>
            </a:endParaRPr>
          </a:p>
          <a:p>
            <a:r>
              <a:rPr lang="ko-KR" altLang="en-US" dirty="0">
                <a:latin typeface="+mn-ea"/>
              </a:rPr>
              <a:t>사용자 정의 객체</a:t>
            </a:r>
            <a:endParaRPr lang="en-US" altLang="ko-KR" dirty="0">
              <a:latin typeface="+mn-ea"/>
            </a:endParaRPr>
          </a:p>
          <a:p>
            <a:r>
              <a:rPr lang="ko-KR" altLang="en-US" dirty="0">
                <a:latin typeface="+mn-ea"/>
              </a:rPr>
              <a:t>내장 객체</a:t>
            </a:r>
            <a:endParaRPr lang="en-US" altLang="ko-KR" dirty="0">
              <a:latin typeface="+mn-ea"/>
            </a:endParaRPr>
          </a:p>
          <a:p>
            <a:r>
              <a:rPr lang="ko-KR" altLang="en-US" dirty="0" err="1">
                <a:latin typeface="+mn-ea"/>
              </a:rPr>
              <a:t>프로토타입</a:t>
            </a:r>
            <a:endParaRPr lang="en-US" altLang="ko-KR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34254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생성자 함수를 이용한 객체의 생성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Function </a:t>
            </a:r>
            <a:r>
              <a:rPr lang="ko-KR" altLang="en-US" dirty="0" err="1"/>
              <a:t>객체이름</a:t>
            </a:r>
            <a:r>
              <a:rPr lang="en-US" altLang="ko-KR" dirty="0"/>
              <a:t>(</a:t>
            </a:r>
            <a:r>
              <a:rPr lang="ko-KR" altLang="en-US" dirty="0"/>
              <a:t>매개변수</a:t>
            </a:r>
            <a:r>
              <a:rPr lang="en-US" altLang="ko-KR" dirty="0"/>
              <a:t>, </a:t>
            </a:r>
            <a:r>
              <a:rPr lang="ko-KR" altLang="en-US" dirty="0"/>
              <a:t>매개변수</a:t>
            </a:r>
            <a:r>
              <a:rPr lang="en-US" altLang="ko-KR" dirty="0"/>
              <a:t>) {</a:t>
            </a:r>
            <a:br>
              <a:rPr lang="en-US" altLang="ko-KR" dirty="0"/>
            </a:br>
            <a:r>
              <a:rPr lang="en-US" altLang="ko-KR" dirty="0"/>
              <a:t>		this.</a:t>
            </a:r>
            <a:r>
              <a:rPr lang="ko-KR" altLang="en-US" dirty="0"/>
              <a:t>속성</a:t>
            </a:r>
            <a:r>
              <a:rPr lang="en-US" altLang="ko-KR" dirty="0"/>
              <a:t>1 = </a:t>
            </a:r>
            <a:r>
              <a:rPr lang="ko-KR" altLang="en-US" dirty="0"/>
              <a:t>매개변수</a:t>
            </a:r>
            <a:r>
              <a:rPr lang="en-US" altLang="ko-KR" dirty="0"/>
              <a:t>;</a:t>
            </a:r>
            <a:br>
              <a:rPr lang="en-US" altLang="ko-KR" dirty="0"/>
            </a:br>
            <a:r>
              <a:rPr lang="en-US" altLang="ko-KR" dirty="0"/>
              <a:t>		this.</a:t>
            </a:r>
            <a:r>
              <a:rPr lang="ko-KR" altLang="en-US" dirty="0"/>
              <a:t>속성</a:t>
            </a:r>
            <a:r>
              <a:rPr lang="en-US" altLang="ko-KR" dirty="0"/>
              <a:t>2 = </a:t>
            </a:r>
            <a:r>
              <a:rPr lang="ko-KR" altLang="en-US" dirty="0"/>
              <a:t>매개변수</a:t>
            </a:r>
            <a:r>
              <a:rPr lang="en-US" altLang="ko-KR" dirty="0"/>
              <a:t>;</a:t>
            </a:r>
            <a:br>
              <a:rPr lang="en-US" altLang="ko-KR" dirty="0"/>
            </a:br>
            <a:r>
              <a:rPr lang="en-US" altLang="ko-KR" dirty="0"/>
              <a:t>		this.</a:t>
            </a:r>
            <a:r>
              <a:rPr lang="ko-KR" altLang="en-US" dirty="0" err="1"/>
              <a:t>메소드</a:t>
            </a:r>
            <a:r>
              <a:rPr lang="en-US" altLang="ko-KR" dirty="0"/>
              <a:t> = function() {};</a:t>
            </a:r>
            <a:br>
              <a:rPr lang="en-US" altLang="ko-KR" dirty="0"/>
            </a:br>
            <a:r>
              <a:rPr lang="en-US" altLang="ko-KR" dirty="0"/>
              <a:t>	….</a:t>
            </a:r>
            <a:br>
              <a:rPr lang="en-US" altLang="ko-KR" dirty="0"/>
            </a:br>
            <a:r>
              <a:rPr lang="en-US" altLang="ko-KR" dirty="0"/>
              <a:t>}</a:t>
            </a:r>
          </a:p>
          <a:p>
            <a:r>
              <a:rPr lang="en-US" altLang="ko-KR" dirty="0"/>
              <a:t> let </a:t>
            </a:r>
            <a:r>
              <a:rPr lang="ko-KR" altLang="en-US" dirty="0"/>
              <a:t>객체 </a:t>
            </a:r>
            <a:r>
              <a:rPr lang="en-US" altLang="ko-KR" dirty="0"/>
              <a:t>= new </a:t>
            </a:r>
            <a:r>
              <a:rPr lang="ko-KR" altLang="en-US" dirty="0" err="1"/>
              <a:t>객체이름</a:t>
            </a:r>
            <a:r>
              <a:rPr lang="ko-KR" altLang="en-US" dirty="0"/>
              <a:t> </a:t>
            </a:r>
            <a:r>
              <a:rPr lang="en-US" altLang="ko-KR" dirty="0"/>
              <a:t>();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85533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생성자</a:t>
            </a:r>
            <a:r>
              <a:rPr lang="ko-KR" altLang="en-US" dirty="0"/>
              <a:t> 함수를 이용한 객체의 생성 실습 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589212" y="1514007"/>
            <a:ext cx="8915400" cy="4397215"/>
          </a:xfrm>
        </p:spPr>
        <p:txBody>
          <a:bodyPr/>
          <a:lstStyle/>
          <a:p>
            <a:r>
              <a:rPr lang="en-US" altLang="ko-KR" dirty="0" smtClean="0"/>
              <a:t>Name</a:t>
            </a:r>
            <a:r>
              <a:rPr lang="ko-KR" altLang="en-US" dirty="0" smtClean="0"/>
              <a:t>과</a:t>
            </a:r>
            <a:r>
              <a:rPr lang="en-US" altLang="ko-KR" dirty="0" smtClean="0"/>
              <a:t>score</a:t>
            </a:r>
            <a:r>
              <a:rPr lang="ko-KR" altLang="en-US" dirty="0" smtClean="0"/>
              <a:t> 을 함께 가지는 </a:t>
            </a:r>
            <a:r>
              <a:rPr lang="en-US" altLang="ko-KR" dirty="0" smtClean="0"/>
              <a:t>Student </a:t>
            </a:r>
            <a:r>
              <a:rPr lang="ko-KR" altLang="en-US" dirty="0" err="1" smtClean="0"/>
              <a:t>생성자</a:t>
            </a:r>
            <a:r>
              <a:rPr lang="ko-KR" altLang="en-US" dirty="0" smtClean="0"/>
              <a:t> 함수</a:t>
            </a:r>
            <a:endParaRPr lang="en-US" altLang="ko-KR" dirty="0" smtClean="0"/>
          </a:p>
          <a:p>
            <a:r>
              <a:rPr lang="ko-KR" altLang="en-US" dirty="0" err="1" smtClean="0"/>
              <a:t>생성자</a:t>
            </a:r>
            <a:r>
              <a:rPr lang="ko-KR" altLang="en-US" dirty="0" smtClean="0"/>
              <a:t> </a:t>
            </a:r>
            <a:r>
              <a:rPr lang="ko-KR" altLang="en-US" dirty="0"/>
              <a:t>함수 이름 </a:t>
            </a:r>
            <a:r>
              <a:rPr lang="en-US" altLang="ko-KR" dirty="0"/>
              <a:t>: Student</a:t>
            </a:r>
          </a:p>
          <a:p>
            <a:r>
              <a:rPr lang="ko-KR" altLang="en-US" dirty="0"/>
              <a:t>객체 속성 </a:t>
            </a:r>
            <a:r>
              <a:rPr lang="en-US" altLang="ko-KR" dirty="0"/>
              <a:t>: name :</a:t>
            </a:r>
            <a:br>
              <a:rPr lang="en-US" altLang="ko-KR" dirty="0"/>
            </a:br>
            <a:r>
              <a:rPr lang="en-US" altLang="ko-KR" dirty="0"/>
              <a:t>				score : </a:t>
            </a:r>
          </a:p>
          <a:p>
            <a:r>
              <a:rPr lang="ko-KR" altLang="en-US" dirty="0"/>
              <a:t>객체 메소드</a:t>
            </a:r>
            <a:r>
              <a:rPr lang="en-US" altLang="ko-KR" dirty="0"/>
              <a:t>: study()  score</a:t>
            </a:r>
            <a:r>
              <a:rPr lang="ko-KR" altLang="en-US" dirty="0"/>
              <a:t>를 </a:t>
            </a:r>
            <a:r>
              <a:rPr lang="en-US" altLang="ko-KR" dirty="0"/>
              <a:t>10</a:t>
            </a:r>
            <a:r>
              <a:rPr lang="ko-KR" altLang="en-US" dirty="0"/>
              <a:t>증가시킨다</a:t>
            </a:r>
            <a:r>
              <a:rPr lang="en-US" altLang="ko-KR" dirty="0" smtClean="0"/>
              <a:t>.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				</a:t>
            </a:r>
            <a:r>
              <a:rPr lang="en-US" altLang="ko-KR" dirty="0" err="1"/>
              <a:t>showScore</a:t>
            </a:r>
            <a:r>
              <a:rPr lang="en-US" altLang="ko-KR" dirty="0"/>
              <a:t>()</a:t>
            </a:r>
            <a:r>
              <a:rPr lang="ko-KR" altLang="en-US" dirty="0"/>
              <a:t> </a:t>
            </a:r>
            <a:r>
              <a:rPr lang="en-US" altLang="ko-KR" dirty="0"/>
              <a:t>score </a:t>
            </a:r>
            <a:r>
              <a:rPr lang="ko-KR" altLang="en-US" dirty="0" smtClean="0"/>
              <a:t>값을 </a:t>
            </a:r>
            <a:r>
              <a:rPr lang="en-US" altLang="ko-KR" dirty="0"/>
              <a:t>return </a:t>
            </a:r>
            <a:r>
              <a:rPr lang="ko-KR" altLang="en-US" dirty="0"/>
              <a:t>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객체 생성 </a:t>
            </a:r>
            <a:r>
              <a:rPr lang="en-US" altLang="ko-KR" dirty="0"/>
              <a:t>: let </a:t>
            </a:r>
            <a:r>
              <a:rPr lang="en-US" altLang="ko-KR" dirty="0" err="1"/>
              <a:t>myStudent</a:t>
            </a:r>
            <a:r>
              <a:rPr lang="ko-KR" altLang="en-US" dirty="0"/>
              <a:t> </a:t>
            </a:r>
            <a:r>
              <a:rPr lang="en-US" altLang="ko-KR" dirty="0"/>
              <a:t>= new Student</a:t>
            </a:r>
            <a:r>
              <a:rPr lang="ko-KR" altLang="en-US" dirty="0"/>
              <a:t> </a:t>
            </a:r>
            <a:r>
              <a:rPr lang="en-US" altLang="ko-KR" dirty="0"/>
              <a:t>(“</a:t>
            </a:r>
            <a:r>
              <a:rPr lang="ko-KR" altLang="en-US" dirty="0"/>
              <a:t>홍길동</a:t>
            </a:r>
            <a:r>
              <a:rPr lang="en-US" altLang="ko-KR" dirty="0"/>
              <a:t>”, 70 );</a:t>
            </a:r>
            <a:br>
              <a:rPr lang="en-US" altLang="ko-KR" dirty="0"/>
            </a:br>
            <a:r>
              <a:rPr lang="en-US" altLang="ko-KR" dirty="0"/>
              <a:t>				 let </a:t>
            </a:r>
            <a:r>
              <a:rPr lang="en-US" altLang="ko-KR" dirty="0" err="1"/>
              <a:t>yourStudent</a:t>
            </a:r>
            <a:r>
              <a:rPr lang="ko-KR" altLang="en-US" dirty="0"/>
              <a:t> </a:t>
            </a:r>
            <a:r>
              <a:rPr lang="en-US" altLang="ko-KR" dirty="0"/>
              <a:t>= new Student</a:t>
            </a:r>
            <a:r>
              <a:rPr lang="ko-KR" altLang="en-US" dirty="0"/>
              <a:t> </a:t>
            </a:r>
            <a:r>
              <a:rPr lang="en-US" altLang="ko-KR" dirty="0"/>
              <a:t>(“</a:t>
            </a:r>
            <a:r>
              <a:rPr lang="ko-KR" altLang="en-US" dirty="0" err="1"/>
              <a:t>성춘향</a:t>
            </a:r>
            <a:r>
              <a:rPr lang="en-US" altLang="ko-KR" dirty="0"/>
              <a:t>”, 80 </a:t>
            </a:r>
            <a:r>
              <a:rPr lang="en-US" altLang="ko-KR" dirty="0" smtClean="0"/>
              <a:t>);</a:t>
            </a:r>
          </a:p>
          <a:p>
            <a:r>
              <a:rPr lang="ko-KR" altLang="en-US" dirty="0" err="1" smtClean="0"/>
              <a:t>객체접근을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하기위해서</a:t>
            </a:r>
            <a:r>
              <a:rPr lang="ko-KR" altLang="en-US" dirty="0" smtClean="0"/>
              <a:t> </a:t>
            </a:r>
            <a:r>
              <a:rPr lang="en-US" altLang="ko-KR" dirty="0" smtClean="0"/>
              <a:t>this </a:t>
            </a:r>
            <a:r>
              <a:rPr lang="ko-KR" altLang="en-US" dirty="0" smtClean="0"/>
              <a:t>키워드를 사용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699236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생성자</a:t>
            </a:r>
            <a:r>
              <a:rPr lang="ko-KR" altLang="en-US" dirty="0"/>
              <a:t> 함수를 이용한 객체의 생성 실습 </a:t>
            </a:r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589212" y="1768839"/>
            <a:ext cx="8915400" cy="4631961"/>
          </a:xfrm>
        </p:spPr>
        <p:txBody>
          <a:bodyPr>
            <a:normAutofit/>
          </a:bodyPr>
          <a:lstStyle/>
          <a:p>
            <a:r>
              <a:rPr lang="ko-KR" altLang="en-US" dirty="0"/>
              <a:t>생성자 함수 이름 </a:t>
            </a:r>
            <a:r>
              <a:rPr lang="en-US" altLang="ko-KR" dirty="0"/>
              <a:t>: </a:t>
            </a:r>
            <a:r>
              <a:rPr lang="en-US" altLang="ko-KR" dirty="0" err="1"/>
              <a:t>BusCard</a:t>
            </a:r>
            <a:endParaRPr lang="en-US" altLang="ko-KR" dirty="0"/>
          </a:p>
          <a:p>
            <a:r>
              <a:rPr lang="ko-KR" altLang="en-US" dirty="0"/>
              <a:t>객체 속성 </a:t>
            </a:r>
            <a:r>
              <a:rPr lang="en-US" altLang="ko-KR" dirty="0"/>
              <a:t>: money </a:t>
            </a:r>
          </a:p>
          <a:p>
            <a:r>
              <a:rPr lang="ko-KR" altLang="en-US" dirty="0"/>
              <a:t>객체 메소드</a:t>
            </a:r>
            <a:r>
              <a:rPr lang="en-US" altLang="ko-KR" dirty="0"/>
              <a:t>: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1. charge = function(</a:t>
            </a:r>
            <a:r>
              <a:rPr lang="ko-KR" altLang="en-US" dirty="0"/>
              <a:t>금액</a:t>
            </a:r>
            <a:r>
              <a:rPr lang="en-US" altLang="ko-KR" dirty="0"/>
              <a:t>) </a:t>
            </a:r>
            <a:r>
              <a:rPr lang="en-US" altLang="ko-KR" dirty="0" smtClean="0"/>
              <a:t> { money</a:t>
            </a:r>
            <a:r>
              <a:rPr lang="ko-KR" altLang="en-US" dirty="0"/>
              <a:t>의 값을 금액만큼 </a:t>
            </a:r>
            <a:r>
              <a:rPr lang="ko-KR" altLang="en-US" dirty="0" smtClean="0"/>
              <a:t>증가 </a:t>
            </a:r>
            <a:r>
              <a:rPr lang="en-US" altLang="ko-KR" dirty="0" smtClean="0"/>
              <a:t>}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smtClean="0"/>
              <a:t>2. </a:t>
            </a:r>
            <a:r>
              <a:rPr lang="en-US" altLang="ko-KR" dirty="0" err="1" smtClean="0"/>
              <a:t>takeBus</a:t>
            </a:r>
            <a:r>
              <a:rPr lang="en-US" altLang="ko-KR" dirty="0" smtClean="0"/>
              <a:t> </a:t>
            </a:r>
            <a:r>
              <a:rPr lang="en-US" altLang="ko-KR" dirty="0"/>
              <a:t>=</a:t>
            </a:r>
            <a:r>
              <a:rPr lang="en-US" altLang="ko-KR" dirty="0" smtClean="0"/>
              <a:t> </a:t>
            </a:r>
            <a:r>
              <a:rPr lang="en-US" altLang="ko-KR" dirty="0"/>
              <a:t>function() </a:t>
            </a:r>
            <a:r>
              <a:rPr lang="en-US" altLang="ko-KR" dirty="0" smtClean="0"/>
              <a:t>{</a:t>
            </a:r>
            <a:br>
              <a:rPr lang="en-US" altLang="ko-KR" dirty="0" smtClean="0"/>
            </a:br>
            <a:r>
              <a:rPr lang="en-US" altLang="ko-KR" dirty="0" smtClean="0"/>
              <a:t>money</a:t>
            </a:r>
            <a:r>
              <a:rPr lang="ko-KR" altLang="en-US" dirty="0"/>
              <a:t>의 값에서</a:t>
            </a:r>
            <a:r>
              <a:rPr lang="en-US" altLang="ko-KR" dirty="0"/>
              <a:t> 1500</a:t>
            </a:r>
            <a:r>
              <a:rPr lang="ko-KR" altLang="en-US" dirty="0"/>
              <a:t>원을 빼고 </a:t>
            </a:r>
            <a:r>
              <a:rPr lang="ko-KR" altLang="en-US" dirty="0" smtClean="0"/>
              <a:t>저장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b="1" u="sng" dirty="0" smtClean="0"/>
              <a:t>만약</a:t>
            </a:r>
            <a:r>
              <a:rPr lang="ko-KR" altLang="en-US" dirty="0" smtClean="0"/>
              <a:t> </a:t>
            </a:r>
            <a:r>
              <a:rPr lang="en-US" altLang="ko-KR" dirty="0"/>
              <a:t>money</a:t>
            </a:r>
            <a:r>
              <a:rPr lang="ko-KR" altLang="en-US" dirty="0"/>
              <a:t>의 값이 </a:t>
            </a:r>
            <a:r>
              <a:rPr lang="en-US" altLang="ko-KR" dirty="0"/>
              <a:t>1500</a:t>
            </a:r>
            <a:r>
              <a:rPr lang="ko-KR" altLang="en-US" dirty="0"/>
              <a:t>원보다 </a:t>
            </a:r>
            <a:r>
              <a:rPr lang="ko-KR" altLang="en-US" dirty="0" smtClean="0"/>
              <a:t>적다면</a:t>
            </a:r>
            <a:r>
              <a:rPr lang="en-US" altLang="ko-KR" dirty="0"/>
              <a:t> </a:t>
            </a:r>
            <a:r>
              <a:rPr lang="en-US" altLang="ko-KR" dirty="0" smtClean="0"/>
              <a:t>“</a:t>
            </a:r>
            <a:r>
              <a:rPr lang="ko-KR" altLang="en-US" dirty="0"/>
              <a:t>잔액이 </a:t>
            </a:r>
            <a:r>
              <a:rPr lang="ko-KR" altLang="en-US" dirty="0" smtClean="0"/>
              <a:t>부족합니다</a:t>
            </a:r>
            <a:r>
              <a:rPr lang="en-US" altLang="ko-KR" dirty="0" smtClean="0"/>
              <a:t>”</a:t>
            </a:r>
            <a:r>
              <a:rPr lang="ko-KR" altLang="en-US" dirty="0" smtClean="0"/>
              <a:t>를 </a:t>
            </a:r>
            <a:r>
              <a:rPr lang="ko-KR" altLang="en-US" dirty="0"/>
              <a:t>콘솔에 </a:t>
            </a:r>
            <a:r>
              <a:rPr lang="ko-KR" altLang="en-US" dirty="0" smtClean="0"/>
              <a:t>출력 </a:t>
            </a:r>
            <a:r>
              <a:rPr lang="en-US" altLang="ko-KR" dirty="0" smtClean="0"/>
              <a:t>}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smtClean="0"/>
              <a:t>3. </a:t>
            </a:r>
            <a:r>
              <a:rPr lang="en-US" altLang="ko-KR" dirty="0" err="1" smtClean="0"/>
              <a:t>showMoney</a:t>
            </a:r>
            <a:r>
              <a:rPr lang="en-US" altLang="ko-KR" dirty="0" smtClean="0"/>
              <a:t> = </a:t>
            </a:r>
            <a:r>
              <a:rPr lang="en-US" altLang="ko-KR" dirty="0"/>
              <a:t>function()</a:t>
            </a:r>
            <a:r>
              <a:rPr lang="ko-KR" altLang="en-US" dirty="0" smtClean="0"/>
              <a:t> </a:t>
            </a:r>
            <a:r>
              <a:rPr lang="en-US" altLang="ko-KR" dirty="0" smtClean="0"/>
              <a:t>{ money</a:t>
            </a:r>
            <a:r>
              <a:rPr lang="ko-KR" altLang="en-US" dirty="0"/>
              <a:t>값을 </a:t>
            </a:r>
            <a:r>
              <a:rPr lang="en-US" altLang="ko-KR" dirty="0" smtClean="0"/>
              <a:t>return }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객체 생성 </a:t>
            </a:r>
            <a:r>
              <a:rPr lang="en-US" altLang="ko-KR" dirty="0"/>
              <a:t>: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let </a:t>
            </a:r>
            <a:r>
              <a:rPr lang="en-US" altLang="ko-KR" dirty="0" err="1"/>
              <a:t>myBusCard</a:t>
            </a:r>
            <a:r>
              <a:rPr lang="ko-KR" altLang="en-US" dirty="0"/>
              <a:t> </a:t>
            </a:r>
            <a:r>
              <a:rPr lang="en-US" altLang="ko-KR" dirty="0"/>
              <a:t>= new </a:t>
            </a:r>
            <a:r>
              <a:rPr lang="en-US" altLang="ko-KR" dirty="0" err="1"/>
              <a:t>BusCard</a:t>
            </a:r>
            <a:r>
              <a:rPr lang="ko-KR" altLang="en-US" dirty="0"/>
              <a:t> </a:t>
            </a:r>
            <a:r>
              <a:rPr lang="en-US" altLang="ko-KR" dirty="0"/>
              <a:t>( 1500 );</a:t>
            </a:r>
            <a:br>
              <a:rPr lang="en-US" altLang="ko-KR" dirty="0"/>
            </a:br>
            <a:r>
              <a:rPr lang="en-US" altLang="ko-KR" dirty="0" smtClean="0"/>
              <a:t>let </a:t>
            </a:r>
            <a:r>
              <a:rPr lang="en-US" altLang="ko-KR" dirty="0" err="1"/>
              <a:t>yourBusCard</a:t>
            </a:r>
            <a:r>
              <a:rPr lang="ko-KR" altLang="en-US" dirty="0"/>
              <a:t> </a:t>
            </a:r>
            <a:r>
              <a:rPr lang="en-US" altLang="ko-KR" dirty="0"/>
              <a:t>= new </a:t>
            </a:r>
            <a:r>
              <a:rPr lang="en-US" altLang="ko-KR" dirty="0" err="1"/>
              <a:t>BusCard</a:t>
            </a:r>
            <a:r>
              <a:rPr lang="ko-KR" altLang="en-US" dirty="0"/>
              <a:t> </a:t>
            </a:r>
            <a:r>
              <a:rPr lang="en-US" altLang="ko-KR" dirty="0"/>
              <a:t>( 1000 );</a:t>
            </a:r>
          </a:p>
        </p:txBody>
      </p:sp>
    </p:spTree>
    <p:extLst>
      <p:ext uri="{BB962C8B-B14F-4D97-AF65-F5344CB8AC3E}">
        <p14:creationId xmlns:p14="http://schemas.microsoft.com/office/powerpoint/2010/main" val="1523129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53B885-AE10-4D98-A71C-D70313F312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생성자 함수를 이용한 객체의 생성 실습 </a:t>
            </a:r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43BF7C6-7D0C-4C22-BC87-CD58D4C716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2924" y="1723869"/>
            <a:ext cx="9257237" cy="4826833"/>
          </a:xfrm>
        </p:spPr>
        <p:txBody>
          <a:bodyPr>
            <a:normAutofit/>
          </a:bodyPr>
          <a:lstStyle/>
          <a:p>
            <a:r>
              <a:rPr lang="ko-KR" altLang="en-US" dirty="0"/>
              <a:t>생성자 함수 이름 </a:t>
            </a:r>
            <a:r>
              <a:rPr lang="en-US" altLang="ko-KR" dirty="0"/>
              <a:t>: </a:t>
            </a:r>
            <a:r>
              <a:rPr lang="en-US" altLang="ko-KR" dirty="0" err="1"/>
              <a:t>Messege</a:t>
            </a:r>
            <a:endParaRPr lang="en-US" altLang="ko-KR" dirty="0"/>
          </a:p>
          <a:p>
            <a:r>
              <a:rPr lang="ko-KR" altLang="en-US" dirty="0"/>
              <a:t>객체 속성 </a:t>
            </a:r>
            <a:r>
              <a:rPr lang="en-US" altLang="ko-KR" dirty="0"/>
              <a:t>: </a:t>
            </a:r>
            <a:r>
              <a:rPr lang="en-US" altLang="ko-KR" dirty="0" smtClean="0"/>
              <a:t>name, content, time </a:t>
            </a:r>
            <a:endParaRPr lang="en-US" altLang="ko-KR" dirty="0"/>
          </a:p>
          <a:p>
            <a:r>
              <a:rPr lang="ko-KR" altLang="en-US" dirty="0"/>
              <a:t>객체 메소드</a:t>
            </a:r>
            <a:r>
              <a:rPr lang="en-US" altLang="ko-KR" dirty="0"/>
              <a:t>: 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1. </a:t>
            </a:r>
            <a:r>
              <a:rPr lang="en-US" altLang="ko-KR" dirty="0" err="1" smtClean="0"/>
              <a:t>modifyMessege</a:t>
            </a:r>
            <a:r>
              <a:rPr lang="en-US" altLang="ko-KR" dirty="0" smtClean="0"/>
              <a:t> : function(</a:t>
            </a:r>
            <a:r>
              <a:rPr lang="en-US" altLang="ko-KR" dirty="0" err="1" smtClean="0"/>
              <a:t>messege</a:t>
            </a:r>
            <a:r>
              <a:rPr lang="en-US" altLang="ko-KR" dirty="0" smtClean="0"/>
              <a:t>) content</a:t>
            </a:r>
            <a:r>
              <a:rPr lang="ko-KR" altLang="en-US" dirty="0" smtClean="0"/>
              <a:t>에 </a:t>
            </a:r>
            <a:r>
              <a:rPr lang="en-US" altLang="ko-KR" dirty="0" err="1" smtClean="0"/>
              <a:t>messege</a:t>
            </a:r>
            <a:r>
              <a:rPr lang="ko-KR" altLang="en-US" dirty="0" smtClean="0"/>
              <a:t>를 할당</a:t>
            </a:r>
            <a:r>
              <a:rPr lang="en-US" altLang="ko-KR" dirty="0" smtClean="0"/>
              <a:t> 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smtClean="0"/>
              <a:t>2. </a:t>
            </a:r>
            <a:r>
              <a:rPr lang="en-US" altLang="ko-KR" dirty="0" err="1" smtClean="0"/>
              <a:t>showMessege</a:t>
            </a:r>
            <a:r>
              <a:rPr lang="en-US" altLang="ko-KR" dirty="0"/>
              <a:t>: function () </a:t>
            </a:r>
            <a:br>
              <a:rPr lang="en-US" altLang="ko-KR" dirty="0"/>
            </a:br>
            <a:r>
              <a:rPr lang="en-US" altLang="ko-KR" dirty="0"/>
              <a:t>	</a:t>
            </a:r>
            <a:r>
              <a:rPr lang="en-US" altLang="ko-KR" dirty="0" smtClean="0"/>
              <a:t>	name</a:t>
            </a:r>
            <a:r>
              <a:rPr lang="ko-KR" altLang="en-US" dirty="0" smtClean="0"/>
              <a:t> </a:t>
            </a:r>
            <a:r>
              <a:rPr lang="en-US" altLang="ko-KR" dirty="0"/>
              <a:t>+”</a:t>
            </a:r>
            <a:r>
              <a:rPr lang="ko-KR" altLang="en-US" dirty="0" err="1"/>
              <a:t>님께서</a:t>
            </a:r>
            <a:r>
              <a:rPr lang="en-US" altLang="ko-KR" dirty="0"/>
              <a:t>”+</a:t>
            </a:r>
            <a:r>
              <a:rPr lang="ko-KR" altLang="en-US" dirty="0"/>
              <a:t> </a:t>
            </a:r>
            <a:r>
              <a:rPr lang="en-US" altLang="ko-KR" dirty="0"/>
              <a:t>content +”</a:t>
            </a:r>
            <a:r>
              <a:rPr lang="ko-KR" altLang="en-US" dirty="0"/>
              <a:t>를</a:t>
            </a:r>
            <a:r>
              <a:rPr lang="en-US" altLang="ko-KR" dirty="0"/>
              <a:t>”+ time  +“</a:t>
            </a:r>
            <a:r>
              <a:rPr lang="ko-KR" altLang="en-US" dirty="0"/>
              <a:t>에 보냈습니다</a:t>
            </a:r>
            <a:r>
              <a:rPr lang="en-US" altLang="ko-KR" dirty="0"/>
              <a:t>”</a:t>
            </a:r>
            <a:br>
              <a:rPr lang="en-US" altLang="ko-KR" dirty="0"/>
            </a:br>
            <a:r>
              <a:rPr lang="en-US" altLang="ko-KR" dirty="0"/>
              <a:t>		</a:t>
            </a:r>
            <a:r>
              <a:rPr lang="ko-KR" altLang="en-US" dirty="0" smtClean="0"/>
              <a:t>문자열을 </a:t>
            </a:r>
            <a:r>
              <a:rPr lang="ko-KR" altLang="en-US" dirty="0"/>
              <a:t>반환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객체 생성 </a:t>
            </a:r>
            <a:r>
              <a:rPr lang="en-US" altLang="ko-KR" dirty="0"/>
              <a:t>: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let </a:t>
            </a:r>
            <a:r>
              <a:rPr lang="en-US" altLang="ko-KR" dirty="0" err="1"/>
              <a:t>myMessege</a:t>
            </a:r>
            <a:r>
              <a:rPr lang="ko-KR" altLang="en-US" dirty="0"/>
              <a:t> </a:t>
            </a:r>
            <a:r>
              <a:rPr lang="en-US" altLang="ko-KR" dirty="0"/>
              <a:t>= new </a:t>
            </a:r>
            <a:r>
              <a:rPr lang="en-US" altLang="ko-KR" dirty="0" err="1"/>
              <a:t>Messege</a:t>
            </a:r>
            <a:r>
              <a:rPr lang="ko-KR" altLang="en-US" dirty="0"/>
              <a:t> </a:t>
            </a:r>
            <a:r>
              <a:rPr lang="en-US" altLang="ko-KR" dirty="0"/>
              <a:t>(“</a:t>
            </a:r>
            <a:r>
              <a:rPr lang="ko-KR" altLang="en-US" dirty="0"/>
              <a:t>홍길동</a:t>
            </a:r>
            <a:r>
              <a:rPr lang="en-US" altLang="ko-KR" dirty="0"/>
              <a:t>”, “</a:t>
            </a:r>
            <a:r>
              <a:rPr lang="ko-KR" altLang="en-US" dirty="0"/>
              <a:t>반갑습니다</a:t>
            </a:r>
            <a:r>
              <a:rPr lang="en-US" altLang="ko-KR" dirty="0"/>
              <a:t>”, “0224”);</a:t>
            </a:r>
            <a:br>
              <a:rPr lang="en-US" altLang="ko-KR" dirty="0"/>
            </a:br>
            <a:r>
              <a:rPr lang="en-US" altLang="ko-KR" dirty="0" smtClean="0"/>
              <a:t>let </a:t>
            </a:r>
            <a:r>
              <a:rPr lang="en-US" altLang="ko-KR" dirty="0" err="1"/>
              <a:t>yourMessege</a:t>
            </a:r>
            <a:r>
              <a:rPr lang="ko-KR" altLang="en-US" dirty="0"/>
              <a:t> </a:t>
            </a:r>
            <a:r>
              <a:rPr lang="en-US" altLang="ko-KR" dirty="0"/>
              <a:t>= new </a:t>
            </a:r>
            <a:r>
              <a:rPr lang="en-US" altLang="ko-KR" dirty="0" err="1"/>
              <a:t>Messege</a:t>
            </a:r>
            <a:r>
              <a:rPr lang="ko-KR" altLang="en-US" dirty="0"/>
              <a:t> </a:t>
            </a:r>
            <a:r>
              <a:rPr lang="en-US" altLang="ko-KR" dirty="0"/>
              <a:t>(“</a:t>
            </a:r>
            <a:r>
              <a:rPr lang="ko-KR" altLang="en-US" dirty="0" err="1"/>
              <a:t>성춘향</a:t>
            </a:r>
            <a:r>
              <a:rPr lang="en-US" altLang="ko-KR" dirty="0"/>
              <a:t>”, “</a:t>
            </a:r>
            <a:r>
              <a:rPr lang="ko-KR" altLang="en-US" dirty="0"/>
              <a:t>안녕하세요</a:t>
            </a:r>
            <a:r>
              <a:rPr lang="en-US" altLang="ko-KR" dirty="0"/>
              <a:t>”, “0224”);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6301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2BFC6E-49AB-45A0-95AA-6235A6A9D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생성자와 객체의 관계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CD8857D-63A1-442B-9F3F-11F4A25B98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238DFAA-1DB9-43E3-98D6-9AB0BABDE59B}"/>
              </a:ext>
            </a:extLst>
          </p:cNvPr>
          <p:cNvSpPr/>
          <p:nvPr/>
        </p:nvSpPr>
        <p:spPr>
          <a:xfrm>
            <a:off x="5126637" y="2081136"/>
            <a:ext cx="2638269" cy="12142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Student </a:t>
            </a:r>
            <a:r>
              <a:rPr lang="ko-KR" altLang="en-US" b="1" dirty="0">
                <a:solidFill>
                  <a:schemeClr val="tx1"/>
                </a:solidFill>
              </a:rPr>
              <a:t>생성자</a:t>
            </a:r>
            <a:endParaRPr lang="en-US" altLang="ko-KR" b="1" dirty="0">
              <a:solidFill>
                <a:schemeClr val="tx1"/>
              </a:solidFill>
            </a:endParaRPr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name,</a:t>
            </a:r>
            <a:r>
              <a:rPr lang="ko-KR" altLang="en-US" b="1" dirty="0">
                <a:solidFill>
                  <a:schemeClr val="tx1"/>
                </a:solidFill>
              </a:rPr>
              <a:t> </a:t>
            </a:r>
            <a:r>
              <a:rPr lang="en-US" altLang="ko-KR" b="1" dirty="0">
                <a:solidFill>
                  <a:schemeClr val="tx1"/>
                </a:solidFill>
              </a:rPr>
              <a:t>score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131684A-74B7-49AA-8AA8-5CEBABFDC6C8}"/>
              </a:ext>
            </a:extLst>
          </p:cNvPr>
          <p:cNvSpPr/>
          <p:nvPr/>
        </p:nvSpPr>
        <p:spPr>
          <a:xfrm>
            <a:off x="2263515" y="3952408"/>
            <a:ext cx="3742544" cy="1973805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tx1"/>
                </a:solidFill>
              </a:rPr>
              <a:t>myStudent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myStudent.name = “</a:t>
            </a:r>
            <a:r>
              <a:rPr lang="ko-KR" altLang="en-US" dirty="0">
                <a:solidFill>
                  <a:schemeClr val="tx1"/>
                </a:solidFill>
              </a:rPr>
              <a:t>홍길동</a:t>
            </a:r>
            <a:r>
              <a:rPr lang="en-US" altLang="ko-KR" dirty="0">
                <a:solidFill>
                  <a:schemeClr val="tx1"/>
                </a:solidFill>
              </a:rPr>
              <a:t>”</a:t>
            </a:r>
          </a:p>
          <a:p>
            <a:pPr algn="ctr"/>
            <a:r>
              <a:rPr lang="en-US" altLang="ko-KR" dirty="0" err="1">
                <a:solidFill>
                  <a:schemeClr val="tx1"/>
                </a:solidFill>
              </a:rPr>
              <a:t>myStudent.score</a:t>
            </a:r>
            <a:r>
              <a:rPr lang="en-US" altLang="ko-KR" dirty="0">
                <a:solidFill>
                  <a:schemeClr val="tx1"/>
                </a:solidFill>
              </a:rPr>
              <a:t> = 70</a:t>
            </a:r>
          </a:p>
          <a:p>
            <a:pPr algn="ctr"/>
            <a:r>
              <a:rPr lang="en-US" altLang="ko-KR" dirty="0" err="1">
                <a:solidFill>
                  <a:schemeClr val="tx1"/>
                </a:solidFill>
              </a:rPr>
              <a:t>myStudent.study</a:t>
            </a:r>
            <a:r>
              <a:rPr lang="en-US" altLang="ko-KR" dirty="0">
                <a:solidFill>
                  <a:schemeClr val="tx1"/>
                </a:solidFill>
              </a:rPr>
              <a:t>()</a:t>
            </a:r>
          </a:p>
          <a:p>
            <a:pPr algn="ctr"/>
            <a:r>
              <a:rPr lang="en-US" altLang="ko-KR" dirty="0" err="1">
                <a:solidFill>
                  <a:schemeClr val="tx1"/>
                </a:solidFill>
              </a:rPr>
              <a:t>myStudent.showScore</a:t>
            </a:r>
            <a:r>
              <a:rPr lang="en-US" altLang="ko-KR" dirty="0">
                <a:solidFill>
                  <a:schemeClr val="tx1"/>
                </a:solidFill>
              </a:rPr>
              <a:t>()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B7A06C4-8097-4E82-A928-284B7FE12E87}"/>
              </a:ext>
            </a:extLst>
          </p:cNvPr>
          <p:cNvSpPr/>
          <p:nvPr/>
        </p:nvSpPr>
        <p:spPr>
          <a:xfrm>
            <a:off x="7046912" y="3952408"/>
            <a:ext cx="3742544" cy="1973805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tx1"/>
                </a:solidFill>
              </a:rPr>
              <a:t>yourStudent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yourStudent.name = “</a:t>
            </a:r>
            <a:r>
              <a:rPr lang="ko-KR" altLang="en-US" dirty="0" err="1">
                <a:solidFill>
                  <a:schemeClr val="tx1"/>
                </a:solidFill>
              </a:rPr>
              <a:t>성춘향</a:t>
            </a:r>
            <a:r>
              <a:rPr lang="en-US" altLang="ko-KR" dirty="0">
                <a:solidFill>
                  <a:schemeClr val="tx1"/>
                </a:solidFill>
              </a:rPr>
              <a:t>”</a:t>
            </a:r>
          </a:p>
          <a:p>
            <a:pPr algn="ctr"/>
            <a:r>
              <a:rPr lang="en-US" altLang="ko-KR" dirty="0" err="1">
                <a:solidFill>
                  <a:schemeClr val="tx1"/>
                </a:solidFill>
              </a:rPr>
              <a:t>yourStudent.score</a:t>
            </a:r>
            <a:r>
              <a:rPr lang="en-US" altLang="ko-KR" dirty="0">
                <a:solidFill>
                  <a:schemeClr val="tx1"/>
                </a:solidFill>
              </a:rPr>
              <a:t> = 80</a:t>
            </a:r>
          </a:p>
          <a:p>
            <a:pPr algn="ctr"/>
            <a:r>
              <a:rPr lang="en-US" altLang="ko-KR" dirty="0" err="1">
                <a:solidFill>
                  <a:schemeClr val="tx1"/>
                </a:solidFill>
              </a:rPr>
              <a:t>yourStudent.study</a:t>
            </a:r>
            <a:r>
              <a:rPr lang="en-US" altLang="ko-KR" dirty="0">
                <a:solidFill>
                  <a:schemeClr val="tx1"/>
                </a:solidFill>
              </a:rPr>
              <a:t>()</a:t>
            </a:r>
          </a:p>
          <a:p>
            <a:pPr algn="ctr"/>
            <a:r>
              <a:rPr lang="en-US" altLang="ko-KR" dirty="0" err="1">
                <a:solidFill>
                  <a:schemeClr val="tx1"/>
                </a:solidFill>
              </a:rPr>
              <a:t>yourStudent.showScore</a:t>
            </a:r>
            <a:r>
              <a:rPr lang="en-US" altLang="ko-KR" dirty="0">
                <a:solidFill>
                  <a:schemeClr val="tx1"/>
                </a:solidFill>
              </a:rPr>
              <a:t>()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D6D17F0D-FAFB-4ED7-8B9F-64087E8D27AD}"/>
              </a:ext>
            </a:extLst>
          </p:cNvPr>
          <p:cNvCxnSpPr/>
          <p:nvPr/>
        </p:nvCxnSpPr>
        <p:spPr>
          <a:xfrm rot="16200000" flipH="1">
            <a:off x="7323944" y="3376535"/>
            <a:ext cx="657069" cy="494675"/>
          </a:xfrm>
          <a:prstGeom prst="bentConnector3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id="{7D41D01C-8860-4D4B-8897-F87A144693FE}"/>
              </a:ext>
            </a:extLst>
          </p:cNvPr>
          <p:cNvCxnSpPr>
            <a:cxnSpLocks/>
          </p:cNvCxnSpPr>
          <p:nvPr/>
        </p:nvCxnSpPr>
        <p:spPr>
          <a:xfrm rot="5400000">
            <a:off x="4903033" y="3399020"/>
            <a:ext cx="657070" cy="449705"/>
          </a:xfrm>
          <a:prstGeom prst="bentConnector3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6083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2B5F8D-5CED-4276-8FD7-139BE3BF4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객체의 속성과 메서드 추가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FE8CCFA-87F4-440D-B0F2-7F7C08C2D1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생성한 객체 이름</a:t>
            </a:r>
            <a:r>
              <a:rPr lang="en-US" altLang="ko-KR" dirty="0"/>
              <a:t>.</a:t>
            </a:r>
            <a:r>
              <a:rPr lang="ko-KR" altLang="en-US" dirty="0"/>
              <a:t>속성 및 메서드 이름 </a:t>
            </a:r>
            <a:r>
              <a:rPr lang="en-US" altLang="ko-KR" dirty="0"/>
              <a:t>= </a:t>
            </a:r>
            <a:r>
              <a:rPr lang="ko-KR" altLang="en-US" dirty="0"/>
              <a:t>값</a:t>
            </a:r>
            <a:r>
              <a:rPr lang="en-US" altLang="ko-KR" dirty="0"/>
              <a:t>/</a:t>
            </a:r>
            <a:r>
              <a:rPr lang="ko-KR" altLang="en-US" dirty="0"/>
              <a:t>또는 메서드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E5EFDA8-C9EE-4ECA-B2FB-DCBE797A7B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9212" y="2888778"/>
            <a:ext cx="8364117" cy="2267266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D8DC8266-E4CE-4B31-8BB8-BDA856908099}"/>
              </a:ext>
            </a:extLst>
          </p:cNvPr>
          <p:cNvSpPr/>
          <p:nvPr/>
        </p:nvSpPr>
        <p:spPr>
          <a:xfrm>
            <a:off x="2626500" y="4706912"/>
            <a:ext cx="5213357" cy="42461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9030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922E5A-BF12-4365-AF73-AEA173D24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delete </a:t>
            </a:r>
            <a:r>
              <a:rPr lang="ko-KR" altLang="en-US" dirty="0"/>
              <a:t>연산자를 이용한 삭제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97657A0-5245-4944-816D-C11EB3C62C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delete  </a:t>
            </a:r>
            <a:r>
              <a:rPr lang="ko-KR" altLang="en-US" dirty="0"/>
              <a:t>생성된 객체이름</a:t>
            </a:r>
            <a:r>
              <a:rPr lang="en-US" altLang="ko-KR" dirty="0"/>
              <a:t>.</a:t>
            </a:r>
            <a:r>
              <a:rPr lang="ko-KR" altLang="en-US" dirty="0" smtClean="0"/>
              <a:t>속성</a:t>
            </a:r>
            <a:r>
              <a:rPr lang="en-US" altLang="ko-KR" dirty="0"/>
              <a:t> </a:t>
            </a:r>
            <a:r>
              <a:rPr lang="ko-KR" altLang="en-US" dirty="0" smtClean="0"/>
              <a:t>또는 </a:t>
            </a:r>
            <a:r>
              <a:rPr lang="ko-KR" altLang="en-US" dirty="0" err="1" smtClean="0"/>
              <a:t>메소드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삭제된 속성과 메서드를 호출하면 </a:t>
            </a:r>
            <a:r>
              <a:rPr lang="en-US" altLang="ko-KR" dirty="0"/>
              <a:t>undefined </a:t>
            </a:r>
            <a:r>
              <a:rPr lang="ko-KR" altLang="en-US" dirty="0"/>
              <a:t>값이 나온다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4682" y="3541454"/>
            <a:ext cx="5420481" cy="286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470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8F0658-E4C3-4329-A065-F37ADC791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delete </a:t>
            </a:r>
            <a:r>
              <a:rPr lang="ko-KR" altLang="en-US" dirty="0"/>
              <a:t>연산자를 이용한 삭제 실습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A447601-317A-48B3-A102-178DAE463E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앞서 작성한 생성자로 만든 객체 중 </a:t>
            </a:r>
            <a:r>
              <a:rPr lang="en-US" altLang="ko-KR" dirty="0" err="1"/>
              <a:t>myMessege</a:t>
            </a:r>
            <a:r>
              <a:rPr lang="ko-KR" altLang="en-US" dirty="0"/>
              <a:t>의 </a:t>
            </a:r>
            <a:r>
              <a:rPr lang="en-US" altLang="ko-KR" dirty="0"/>
              <a:t>content</a:t>
            </a:r>
            <a:r>
              <a:rPr lang="ko-KR" altLang="en-US" dirty="0"/>
              <a:t>를 지우고 어떻게 출력되는지 확인하세요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앞서 작성한 생성자로 만든 객체 중 </a:t>
            </a:r>
            <a:r>
              <a:rPr lang="en-US" altLang="ko-KR" dirty="0" err="1"/>
              <a:t>myMessege</a:t>
            </a:r>
            <a:r>
              <a:rPr lang="ko-KR" altLang="en-US" dirty="0"/>
              <a:t>의 </a:t>
            </a:r>
            <a:r>
              <a:rPr lang="en-US" altLang="ko-KR" dirty="0"/>
              <a:t>name</a:t>
            </a:r>
            <a:r>
              <a:rPr lang="ko-KR" altLang="en-US" dirty="0"/>
              <a:t>를 지우고 어떻게 출력되는지 </a:t>
            </a:r>
            <a:r>
              <a:rPr lang="ko-KR" altLang="en-US" dirty="0" smtClean="0"/>
              <a:t>확인하세요</a:t>
            </a:r>
            <a:endParaRPr lang="en-US" altLang="ko-KR" dirty="0"/>
          </a:p>
          <a:p>
            <a:endParaRPr lang="en-US" altLang="ko-KR" dirty="0" smtClean="0"/>
          </a:p>
          <a:p>
            <a:r>
              <a:rPr lang="ko-KR" altLang="en-US" dirty="0" smtClean="0"/>
              <a:t>메서드인 </a:t>
            </a:r>
            <a:r>
              <a:rPr lang="en-US" altLang="ko-KR" dirty="0" err="1" smtClean="0"/>
              <a:t>showMessege</a:t>
            </a:r>
            <a:r>
              <a:rPr lang="ko-KR" altLang="en-US" dirty="0" smtClean="0"/>
              <a:t>를 이용하여 확인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761692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80B66A-F633-45DC-AD0B-51EF02816F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for...in </a:t>
            </a:r>
            <a:r>
              <a:rPr lang="ko-KR" altLang="en-US" dirty="0"/>
              <a:t>루프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A1A0D9B-C9EB-49DC-84E8-FCF80FBA7E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for</a:t>
            </a:r>
            <a:r>
              <a:rPr lang="ko-KR" altLang="en-US" dirty="0"/>
              <a:t> </a:t>
            </a:r>
            <a:r>
              <a:rPr lang="en-US" altLang="ko-KR" dirty="0"/>
              <a:t>(let </a:t>
            </a:r>
            <a:r>
              <a:rPr lang="ko-KR" altLang="en-US" dirty="0"/>
              <a:t>변수 </a:t>
            </a:r>
            <a:r>
              <a:rPr lang="en-US" altLang="ko-KR" dirty="0"/>
              <a:t>in </a:t>
            </a:r>
            <a:r>
              <a:rPr lang="ko-KR" altLang="en-US" dirty="0"/>
              <a:t>객체이름</a:t>
            </a:r>
            <a:r>
              <a:rPr lang="en-US" altLang="ko-KR" dirty="0"/>
              <a:t>) { </a:t>
            </a:r>
            <a:r>
              <a:rPr lang="ko-KR" altLang="en-US" dirty="0"/>
              <a:t>반복한 구문</a:t>
            </a:r>
            <a:r>
              <a:rPr lang="en-US" altLang="ko-KR" dirty="0"/>
              <a:t>}</a:t>
            </a:r>
          </a:p>
          <a:p>
            <a:r>
              <a:rPr lang="en-US" altLang="ko-KR" dirty="0"/>
              <a:t>for</a:t>
            </a:r>
            <a:r>
              <a:rPr lang="ko-KR" altLang="en-US" dirty="0"/>
              <a:t>문을 통해서 순서대로 접근한다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이때 변수 안에 들어가는 값은 </a:t>
            </a:r>
            <a:r>
              <a:rPr lang="en-US" altLang="ko-KR" dirty="0"/>
              <a:t>“</a:t>
            </a:r>
            <a:r>
              <a:rPr lang="ko-KR" altLang="en-US" dirty="0"/>
              <a:t>속성이름</a:t>
            </a:r>
            <a:r>
              <a:rPr lang="en-US" altLang="ko-KR" dirty="0"/>
              <a:t>”</a:t>
            </a:r>
            <a:r>
              <a:rPr lang="ko-KR" altLang="en-US" dirty="0"/>
              <a:t> 또는 </a:t>
            </a:r>
            <a:r>
              <a:rPr lang="en-US" altLang="ko-KR" dirty="0"/>
              <a:t>“</a:t>
            </a:r>
            <a:r>
              <a:rPr lang="ko-KR" altLang="en-US" dirty="0"/>
              <a:t>메서드 이름</a:t>
            </a:r>
            <a:r>
              <a:rPr lang="en-US" altLang="ko-KR" dirty="0"/>
              <a:t>＂</a:t>
            </a:r>
            <a:r>
              <a:rPr lang="ko-KR" altLang="en-US" dirty="0"/>
              <a:t>이 들어간다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8542" y="3886508"/>
            <a:ext cx="5873044" cy="185497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6488" y="3886509"/>
            <a:ext cx="4082055" cy="1059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617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6FDD80-67E6-43CF-B89C-FB8C01F6E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for...in </a:t>
            </a:r>
            <a:r>
              <a:rPr lang="ko-KR" altLang="en-US" dirty="0"/>
              <a:t>루프 실습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FE4BEB0-A181-4385-A3E4-D907128543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앞서 작성한 </a:t>
            </a:r>
            <a:r>
              <a:rPr lang="en-US" altLang="ko-KR" dirty="0" err="1"/>
              <a:t>yourMessege</a:t>
            </a:r>
            <a:r>
              <a:rPr lang="ko-KR" altLang="en-US" dirty="0"/>
              <a:t>의 </a:t>
            </a:r>
            <a:r>
              <a:rPr lang="ko-KR" altLang="en-US" dirty="0" smtClean="0"/>
              <a:t>속성과 메서드의 이름을 </a:t>
            </a:r>
            <a:r>
              <a:rPr lang="ko-KR" altLang="en-US" dirty="0"/>
              <a:t>출력하세요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앞서 작성한 </a:t>
            </a:r>
            <a:r>
              <a:rPr lang="en-US" altLang="ko-KR" dirty="0" err="1"/>
              <a:t>myBusCard</a:t>
            </a:r>
            <a:r>
              <a:rPr lang="en-US" altLang="ko-KR" dirty="0"/>
              <a:t> </a:t>
            </a:r>
            <a:r>
              <a:rPr lang="ko-KR" altLang="en-US" dirty="0"/>
              <a:t>의 속성과 </a:t>
            </a:r>
            <a:r>
              <a:rPr lang="ko-KR" altLang="en-US" dirty="0" smtClean="0"/>
              <a:t>메서드와 각 값들을 </a:t>
            </a:r>
            <a:r>
              <a:rPr lang="ko-KR" altLang="en-US" dirty="0"/>
              <a:t>출력하세요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9212" y="4022411"/>
            <a:ext cx="4082055" cy="1059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368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B29F9D-C18A-4087-A862-CC52F4AD2D9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>
                <a:latin typeface="+mn-ea"/>
              </a:rPr>
              <a:t>객체란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309BE9B-4679-42E9-9A66-8346938D20A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6079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F8F6CC-AC35-4953-A9D6-7EE70B95E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객체를 속성으로 갖는 객체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5F88285-ECEE-453C-A724-C27065EF05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객체는 객체를 속성으로 가질 수 있다</a:t>
            </a:r>
            <a:endParaRPr lang="en-US" altLang="ko-KR" dirty="0" smtClean="0"/>
          </a:p>
          <a:p>
            <a:r>
              <a:rPr lang="ko-KR" altLang="en-US" dirty="0" smtClean="0"/>
              <a:t>객체를 속성으로 가질 때</a:t>
            </a:r>
            <a:r>
              <a:rPr lang="en-US" altLang="ko-KR" dirty="0"/>
              <a:t> 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을 통해서 접근할 수 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9789" y="3465132"/>
            <a:ext cx="4887681" cy="2595172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D8DC8266-E4CE-4B31-8BB8-BDA856908099}"/>
              </a:ext>
            </a:extLst>
          </p:cNvPr>
          <p:cNvSpPr/>
          <p:nvPr/>
        </p:nvSpPr>
        <p:spPr>
          <a:xfrm>
            <a:off x="1953388" y="4136663"/>
            <a:ext cx="3840481" cy="148061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9693" y="5389077"/>
            <a:ext cx="3225951" cy="99625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7468" y="3350405"/>
            <a:ext cx="4370809" cy="1810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654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C7B932-F488-47C5-BC1D-4BF6BC3BA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객체를 속성으로 갖는 객체 실습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D8CF510-ED79-4A52-8C42-B359BE05D7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/>
              <a:t>리터럴</a:t>
            </a:r>
            <a:r>
              <a:rPr lang="ko-KR" altLang="en-US" dirty="0" smtClean="0"/>
              <a:t> 객체를 속성으로 갖는 객체 생성</a:t>
            </a:r>
            <a:endParaRPr lang="en-US" altLang="ko-KR" dirty="0" smtClean="0"/>
          </a:p>
          <a:p>
            <a:r>
              <a:rPr lang="ko-KR" altLang="en-US" dirty="0" smtClean="0"/>
              <a:t>객체 이름 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myMovie</a:t>
            </a:r>
            <a:endParaRPr lang="en-US" altLang="ko-KR" dirty="0" smtClean="0"/>
          </a:p>
          <a:p>
            <a:r>
              <a:rPr lang="ko-KR" altLang="en-US" dirty="0" smtClean="0"/>
              <a:t>객체</a:t>
            </a:r>
            <a:r>
              <a:rPr lang="en-US" altLang="ko-KR" dirty="0" smtClean="0"/>
              <a:t> </a:t>
            </a:r>
            <a:r>
              <a:rPr lang="ko-KR" altLang="en-US" dirty="0" smtClean="0"/>
              <a:t>속성 </a:t>
            </a:r>
            <a:r>
              <a:rPr lang="en-US" altLang="ko-KR" dirty="0" smtClean="0"/>
              <a:t>: title = “</a:t>
            </a:r>
            <a:r>
              <a:rPr lang="ko-KR" altLang="en-US" dirty="0" err="1" smtClean="0"/>
              <a:t>킹메이커</a:t>
            </a:r>
            <a:r>
              <a:rPr lang="en-US" altLang="ko-KR" dirty="0" smtClean="0"/>
              <a:t>”, time</a:t>
            </a:r>
            <a:r>
              <a:rPr lang="ko-KR" altLang="en-US" dirty="0" smtClean="0"/>
              <a:t> </a:t>
            </a:r>
            <a:r>
              <a:rPr lang="en-US" altLang="ko-KR" dirty="0" smtClean="0"/>
              <a:t>=“120”, rate=8.84, </a:t>
            </a:r>
            <a:br>
              <a:rPr lang="en-US" altLang="ko-KR" dirty="0" smtClean="0"/>
            </a:br>
            <a:r>
              <a:rPr lang="en-US" altLang="ko-KR" dirty="0" smtClean="0"/>
              <a:t>			</a:t>
            </a:r>
            <a:r>
              <a:rPr lang="en-US" altLang="ko-KR" dirty="0" err="1" smtClean="0"/>
              <a:t>coment</a:t>
            </a:r>
            <a:r>
              <a:rPr lang="ko-KR" altLang="en-US" dirty="0"/>
              <a:t> </a:t>
            </a:r>
            <a:r>
              <a:rPr lang="en-US" altLang="ko-KR" dirty="0" smtClean="0"/>
              <a:t>= { id = “</a:t>
            </a:r>
            <a:r>
              <a:rPr lang="en-US" altLang="ko-KR" dirty="0" err="1" smtClean="0"/>
              <a:t>movieMaster</a:t>
            </a:r>
            <a:r>
              <a:rPr lang="en-US" altLang="ko-KR" dirty="0" smtClean="0"/>
              <a:t>”,  content = “Good”}</a:t>
            </a:r>
          </a:p>
          <a:p>
            <a:endParaRPr lang="en-US" altLang="ko-KR" dirty="0"/>
          </a:p>
          <a:p>
            <a:r>
              <a:rPr lang="ko-KR" altLang="en-US" dirty="0" smtClean="0"/>
              <a:t>콘솔에서 객체를 입력하고 확인하세요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19278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873C62-D33D-4065-8081-5A9EB4C218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사용자 객체 </a:t>
            </a:r>
            <a:r>
              <a:rPr lang="ko-KR" altLang="en-US" dirty="0" smtClean="0"/>
              <a:t>실습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동물병원 </a:t>
            </a:r>
            <a:r>
              <a:rPr lang="ko-KR" altLang="en-US" dirty="0" err="1" smtClean="0"/>
              <a:t>진료차트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D19FAF5-8792-492E-A7EB-5396921171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4706" y="2133600"/>
            <a:ext cx="4457578" cy="3777622"/>
          </a:xfrm>
        </p:spPr>
        <p:txBody>
          <a:bodyPr/>
          <a:lstStyle/>
          <a:p>
            <a:r>
              <a:rPr lang="ko-KR" altLang="en-US" dirty="0" smtClean="0"/>
              <a:t>동물병원에서 동물병원 </a:t>
            </a:r>
            <a:r>
              <a:rPr lang="ko-KR" altLang="en-US" dirty="0" err="1" smtClean="0"/>
              <a:t>진료차트를</a:t>
            </a:r>
            <a:r>
              <a:rPr lang="ko-KR" altLang="en-US" dirty="0" smtClean="0"/>
              <a:t> 만들려고 합니다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각각의 변수 값으로 저장하기 어려워</a:t>
            </a:r>
            <a:r>
              <a:rPr lang="en-US" altLang="ko-KR" dirty="0"/>
              <a:t> </a:t>
            </a:r>
            <a:r>
              <a:rPr lang="ko-KR" altLang="en-US" dirty="0" smtClean="0"/>
              <a:t>먼저 </a:t>
            </a:r>
            <a:r>
              <a:rPr lang="ko-KR" altLang="en-US" dirty="0" err="1" smtClean="0"/>
              <a:t>생성자</a:t>
            </a:r>
            <a:r>
              <a:rPr lang="ko-KR" altLang="en-US" dirty="0" smtClean="0"/>
              <a:t> 함수를 만든 후에</a:t>
            </a:r>
            <a:r>
              <a:rPr lang="en-US" altLang="ko-KR" dirty="0"/>
              <a:t> </a:t>
            </a:r>
            <a:r>
              <a:rPr lang="ko-KR" altLang="en-US" dirty="0" smtClean="0"/>
              <a:t>객체를 만들어 채워 </a:t>
            </a:r>
            <a:r>
              <a:rPr lang="ko-KR" altLang="en-US" dirty="0" err="1" smtClean="0"/>
              <a:t>넣고자합니다</a:t>
            </a:r>
            <a:endParaRPr lang="en-US" altLang="ko-KR" dirty="0"/>
          </a:p>
          <a:p>
            <a:r>
              <a:rPr lang="ko-KR" altLang="en-US" dirty="0" smtClean="0"/>
              <a:t>옆에는 들어갈 속성과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입니다</a:t>
            </a:r>
            <a:endParaRPr lang="en-US" altLang="ko-KR" dirty="0" smtClean="0"/>
          </a:p>
          <a:p>
            <a:r>
              <a:rPr lang="en-US" altLang="ko-KR" dirty="0" smtClean="0"/>
              <a:t>Let first = new(“</a:t>
            </a:r>
            <a:r>
              <a:rPr lang="ko-KR" altLang="en-US" dirty="0" smtClean="0"/>
              <a:t>홍길동</a:t>
            </a:r>
            <a:r>
              <a:rPr lang="en-US" altLang="ko-KR" dirty="0" smtClean="0"/>
              <a:t>”,＂</a:t>
            </a:r>
            <a:r>
              <a:rPr lang="ko-KR" altLang="en-US" dirty="0" smtClean="0"/>
              <a:t>강아지</a:t>
            </a:r>
            <a:r>
              <a:rPr lang="en-US" altLang="ko-KR" dirty="0" smtClean="0"/>
              <a:t>”,1)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err="1" smtClean="0"/>
              <a:t>first.receive</a:t>
            </a:r>
            <a:r>
              <a:rPr lang="en-US" altLang="ko-KR" dirty="0" smtClean="0"/>
              <a:t>(“</a:t>
            </a:r>
            <a:r>
              <a:rPr lang="ko-KR" altLang="en-US" dirty="0" smtClean="0"/>
              <a:t>감기</a:t>
            </a:r>
            <a:r>
              <a:rPr lang="en-US" altLang="ko-KR" dirty="0" smtClean="0"/>
              <a:t>”,”</a:t>
            </a:r>
            <a:r>
              <a:rPr lang="ko-KR" altLang="en-US" dirty="0" smtClean="0"/>
              <a:t>나쁨</a:t>
            </a:r>
            <a:r>
              <a:rPr lang="en-US" altLang="ko-KR" dirty="0" smtClean="0"/>
              <a:t>”);</a:t>
            </a:r>
            <a:br>
              <a:rPr lang="en-US" altLang="ko-KR" dirty="0" smtClean="0"/>
            </a:br>
            <a:r>
              <a:rPr lang="en-US" altLang="ko-KR" dirty="0" err="1" smtClean="0"/>
              <a:t>first.confirm</a:t>
            </a:r>
            <a:r>
              <a:rPr lang="en-US" altLang="ko-KR" dirty="0" smtClean="0"/>
              <a:t>();</a:t>
            </a: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02C05025-FB15-44CE-8DD7-AD72C23B2533}"/>
              </a:ext>
            </a:extLst>
          </p:cNvPr>
          <p:cNvSpPr txBox="1">
            <a:spLocks/>
          </p:cNvSpPr>
          <p:nvPr/>
        </p:nvSpPr>
        <p:spPr>
          <a:xfrm>
            <a:off x="6185648" y="1413163"/>
            <a:ext cx="5665694" cy="51310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HY그래픽" panose="02030600000101010101" pitchFamily="18" charset="-127"/>
                <a:ea typeface="HY그래픽" panose="02030600000101010101" pitchFamily="18" charset="-127"/>
                <a:cs typeface="Microsoft GothicNeo Light" panose="020B0300000101010101" pitchFamily="50" charset="-127"/>
              </a:defRPr>
            </a:lvl1pPr>
            <a:lvl2pPr marL="742950" indent="-28575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HY그래픽" panose="02030600000101010101" pitchFamily="18" charset="-127"/>
                <a:ea typeface="HY그래픽" panose="02030600000101010101" pitchFamily="18" charset="-127"/>
                <a:cs typeface="Microsoft GothicNeo Light" panose="020B0300000101010101" pitchFamily="50" charset="-127"/>
              </a:defRPr>
            </a:lvl2pPr>
            <a:lvl3pPr marL="1143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HY그래픽" panose="02030600000101010101" pitchFamily="18" charset="-127"/>
                <a:ea typeface="HY그래픽" panose="02030600000101010101" pitchFamily="18" charset="-127"/>
                <a:cs typeface="Microsoft GothicNeo Light" panose="020B0300000101010101" pitchFamily="50" charset="-127"/>
              </a:defRPr>
            </a:lvl3pPr>
            <a:lvl4pPr marL="1600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HY그래픽" panose="02030600000101010101" pitchFamily="18" charset="-127"/>
                <a:ea typeface="HY그래픽" panose="02030600000101010101" pitchFamily="18" charset="-127"/>
                <a:cs typeface="Microsoft GothicNeo Light" panose="020B0300000101010101" pitchFamily="50" charset="-127"/>
              </a:defRPr>
            </a:lvl4pPr>
            <a:lvl5pPr marL="20574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HY그래픽" panose="02030600000101010101" pitchFamily="18" charset="-127"/>
                <a:ea typeface="HY그래픽" panose="02030600000101010101" pitchFamily="18" charset="-127"/>
                <a:cs typeface="Microsoft GothicNeo Light" panose="020B0300000101010101" pitchFamily="50" charset="-127"/>
              </a:defRPr>
            </a:lvl5pPr>
            <a:lvl6pPr marL="25146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err="1" smtClean="0"/>
              <a:t>생성자</a:t>
            </a:r>
            <a:r>
              <a:rPr lang="ko-KR" altLang="en-US" dirty="0" smtClean="0"/>
              <a:t> 함수 이름과</a:t>
            </a:r>
            <a:r>
              <a:rPr lang="en-US" altLang="ko-KR" dirty="0" smtClean="0"/>
              <a:t> </a:t>
            </a:r>
            <a:r>
              <a:rPr lang="ko-KR" altLang="en-US" dirty="0" smtClean="0"/>
              <a:t>매개변수 </a:t>
            </a:r>
            <a:r>
              <a:rPr lang="en-US" altLang="ko-KR" dirty="0"/>
              <a:t>: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err="1" smtClean="0"/>
              <a:t>AnimalChart</a:t>
            </a:r>
            <a:r>
              <a:rPr lang="en-US" altLang="ko-KR" dirty="0" smtClean="0"/>
              <a:t>(name, kind, age)</a:t>
            </a:r>
            <a:br>
              <a:rPr lang="en-US" altLang="ko-KR" dirty="0" smtClean="0"/>
            </a:br>
            <a:r>
              <a:rPr lang="en-US" altLang="ko-KR" dirty="0"/>
              <a:t>	</a:t>
            </a:r>
            <a:r>
              <a:rPr lang="en-US" altLang="ko-KR" dirty="0" smtClean="0"/>
              <a:t>	</a:t>
            </a:r>
            <a:r>
              <a:rPr lang="en-US" altLang="ko-KR" dirty="0" err="1" smtClean="0"/>
              <a:t>this.sickness</a:t>
            </a:r>
            <a:r>
              <a:rPr lang="en-US" altLang="ko-KR" dirty="0" smtClean="0"/>
              <a:t> = “”;</a:t>
            </a:r>
            <a:br>
              <a:rPr lang="en-US" altLang="ko-KR" dirty="0" smtClean="0"/>
            </a:br>
            <a:r>
              <a:rPr lang="en-US" altLang="ko-KR" dirty="0" smtClean="0"/>
              <a:t>		</a:t>
            </a:r>
            <a:r>
              <a:rPr lang="en-US" altLang="ko-KR" dirty="0"/>
              <a:t> </a:t>
            </a:r>
            <a:r>
              <a:rPr lang="en-US" altLang="ko-KR" dirty="0" err="1" smtClean="0"/>
              <a:t>this.condition</a:t>
            </a:r>
            <a:r>
              <a:rPr lang="en-US" altLang="ko-KR" dirty="0" smtClean="0"/>
              <a:t>=“”;</a:t>
            </a:r>
            <a:endParaRPr lang="en-US" altLang="ko-KR" dirty="0"/>
          </a:p>
          <a:p>
            <a:r>
              <a:rPr lang="ko-KR" altLang="en-US" dirty="0" smtClean="0"/>
              <a:t>객체 </a:t>
            </a:r>
            <a:r>
              <a:rPr lang="ko-KR" altLang="en-US" dirty="0"/>
              <a:t>속성 </a:t>
            </a:r>
            <a:r>
              <a:rPr lang="en-US" altLang="ko-KR" dirty="0"/>
              <a:t>: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name(</a:t>
            </a:r>
            <a:r>
              <a:rPr lang="ko-KR" altLang="en-US" dirty="0" err="1" smtClean="0"/>
              <a:t>보호자이름</a:t>
            </a:r>
            <a:r>
              <a:rPr lang="en-US" altLang="ko-KR" dirty="0" smtClean="0"/>
              <a:t>), kind(</a:t>
            </a:r>
            <a:r>
              <a:rPr lang="ko-KR" altLang="en-US" dirty="0" smtClean="0"/>
              <a:t>동물의 종류</a:t>
            </a:r>
            <a:r>
              <a:rPr lang="en-US" altLang="ko-KR" dirty="0" smtClean="0"/>
              <a:t>),</a:t>
            </a:r>
            <a:br>
              <a:rPr lang="en-US" altLang="ko-KR" dirty="0" smtClean="0"/>
            </a:br>
            <a:r>
              <a:rPr lang="en-US" altLang="ko-KR" dirty="0" smtClean="0"/>
              <a:t> age(</a:t>
            </a:r>
            <a:r>
              <a:rPr lang="ko-KR" altLang="en-US" dirty="0" smtClean="0"/>
              <a:t>나이</a:t>
            </a:r>
            <a:r>
              <a:rPr lang="en-US" altLang="ko-KR" dirty="0" smtClean="0"/>
              <a:t>), sickness(</a:t>
            </a:r>
            <a:r>
              <a:rPr lang="ko-KR" altLang="en-US" dirty="0" smtClean="0"/>
              <a:t>병명</a:t>
            </a:r>
            <a:r>
              <a:rPr lang="en-US" altLang="ko-KR" dirty="0" smtClean="0"/>
              <a:t>), condition(</a:t>
            </a:r>
            <a:r>
              <a:rPr lang="ko-KR" altLang="en-US" dirty="0" smtClean="0"/>
              <a:t>상태</a:t>
            </a:r>
            <a:r>
              <a:rPr lang="en-US" altLang="ko-KR" dirty="0"/>
              <a:t>) </a:t>
            </a:r>
            <a:endParaRPr lang="en-US" altLang="ko-KR" dirty="0" smtClean="0"/>
          </a:p>
          <a:p>
            <a:r>
              <a:rPr lang="ko-KR" altLang="en-US" dirty="0" smtClean="0"/>
              <a:t>객체 </a:t>
            </a:r>
            <a:r>
              <a:rPr lang="ko-KR" altLang="en-US" dirty="0" err="1"/>
              <a:t>메소드</a:t>
            </a:r>
            <a:r>
              <a:rPr lang="ko-KR" altLang="en-US" dirty="0"/>
              <a:t> </a:t>
            </a:r>
            <a:r>
              <a:rPr lang="en-US" altLang="ko-KR" dirty="0" smtClean="0"/>
              <a:t>:</a:t>
            </a:r>
            <a:br>
              <a:rPr lang="en-US" altLang="ko-KR" dirty="0" smtClean="0"/>
            </a:br>
            <a:r>
              <a:rPr lang="en-US" altLang="ko-KR" dirty="0" smtClean="0"/>
              <a:t>receive  function(sickness, condition) </a:t>
            </a:r>
            <a:br>
              <a:rPr lang="en-US" altLang="ko-KR" dirty="0" smtClean="0"/>
            </a:br>
            <a:r>
              <a:rPr lang="ko-KR" altLang="en-US" dirty="0" smtClean="0"/>
              <a:t>병명과 상태를 기록합니다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confirm </a:t>
            </a:r>
            <a:r>
              <a:rPr lang="en-US" altLang="ko-KR" dirty="0" smtClean="0"/>
              <a:t> function() </a:t>
            </a:r>
            <a:br>
              <a:rPr lang="en-US" altLang="ko-KR" dirty="0" smtClean="0"/>
            </a:br>
            <a:r>
              <a:rPr lang="ko-KR" altLang="en-US" dirty="0" smtClean="0"/>
              <a:t>이름과 동물의 종류와 나이와 병명과 상태를 문자열로 </a:t>
            </a:r>
            <a:r>
              <a:rPr lang="en-US" altLang="ko-KR" dirty="0" smtClean="0"/>
              <a:t>return</a:t>
            </a:r>
            <a:r>
              <a:rPr lang="ko-KR" altLang="en-US" dirty="0" smtClean="0"/>
              <a:t>합니다</a:t>
            </a:r>
            <a:r>
              <a:rPr lang="en-US" altLang="ko-KR" dirty="0" smtClean="0"/>
              <a:t>.</a:t>
            </a:r>
            <a:br>
              <a:rPr lang="en-US" altLang="ko-KR" dirty="0" smtClean="0"/>
            </a:br>
            <a:r>
              <a:rPr lang="en-US" altLang="ko-KR" dirty="0" smtClean="0"/>
              <a:t>(for in</a:t>
            </a:r>
            <a:r>
              <a:rPr lang="ko-KR" altLang="en-US" dirty="0" smtClean="0"/>
              <a:t>을 이용해서 출력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69659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08C7B0-7718-4022-A0BC-266761397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사용자 객체 정리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C2593F1-8D33-4303-A045-087C08013D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자바 스크립트는 객체 지향 언어</a:t>
            </a:r>
            <a:endParaRPr lang="en-US" altLang="ko-KR" dirty="0"/>
          </a:p>
          <a:p>
            <a:r>
              <a:rPr lang="ko-KR" altLang="en-US" dirty="0" err="1" smtClean="0"/>
              <a:t>리터</a:t>
            </a:r>
            <a:r>
              <a:rPr lang="ko-KR" altLang="en-US" dirty="0" err="1"/>
              <a:t>럴</a:t>
            </a:r>
            <a:r>
              <a:rPr lang="ko-KR" altLang="en-US" dirty="0" smtClean="0"/>
              <a:t> </a:t>
            </a:r>
            <a:r>
              <a:rPr lang="ko-KR" altLang="en-US" dirty="0"/>
              <a:t>표기와 </a:t>
            </a:r>
            <a:r>
              <a:rPr lang="en-US" altLang="ko-KR" dirty="0"/>
              <a:t>new Object() </a:t>
            </a:r>
            <a:r>
              <a:rPr lang="ko-KR" altLang="en-US" dirty="0"/>
              <a:t>함수를 사용하며 객체를 </a:t>
            </a:r>
            <a:r>
              <a:rPr lang="ko-KR" altLang="en-US" dirty="0" err="1"/>
              <a:t>만들수</a:t>
            </a:r>
            <a:r>
              <a:rPr lang="ko-KR" altLang="en-US" dirty="0"/>
              <a:t> 있다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단</a:t>
            </a:r>
            <a:r>
              <a:rPr lang="en-US" altLang="ko-KR" dirty="0"/>
              <a:t>, </a:t>
            </a:r>
            <a:r>
              <a:rPr lang="ko-KR" altLang="en-US" dirty="0"/>
              <a:t>동일한 구조로 다른 객체를 </a:t>
            </a:r>
            <a:r>
              <a:rPr lang="ko-KR" altLang="en-US" dirty="0" smtClean="0"/>
              <a:t>만들 때 </a:t>
            </a:r>
            <a:r>
              <a:rPr lang="ko-KR" altLang="en-US" dirty="0"/>
              <a:t>불편함이 있음</a:t>
            </a:r>
            <a:endParaRPr lang="en-US" altLang="ko-KR" dirty="0"/>
          </a:p>
          <a:p>
            <a:r>
              <a:rPr lang="ko-KR" altLang="en-US" dirty="0"/>
              <a:t>함수 생성자와 </a:t>
            </a:r>
            <a:r>
              <a:rPr lang="en-US" altLang="ko-KR" dirty="0"/>
              <a:t>new</a:t>
            </a:r>
            <a:r>
              <a:rPr lang="ko-KR" altLang="en-US" dirty="0"/>
              <a:t>키워드로 동일한 구조의 새로운 객체들을 생성</a:t>
            </a:r>
            <a:endParaRPr lang="en-US" altLang="ko-KR" dirty="0"/>
          </a:p>
          <a:p>
            <a:r>
              <a:rPr lang="en-US" altLang="ko-KR" dirty="0"/>
              <a:t>this </a:t>
            </a:r>
            <a:r>
              <a:rPr lang="ko-KR" altLang="en-US" dirty="0"/>
              <a:t>키워드로 객체에 접근가능</a:t>
            </a:r>
            <a:endParaRPr lang="en-US" altLang="ko-KR" dirty="0"/>
          </a:p>
          <a:p>
            <a:r>
              <a:rPr lang="en-US" altLang="ko-KR" dirty="0"/>
              <a:t>delete </a:t>
            </a:r>
            <a:r>
              <a:rPr lang="ko-KR" altLang="en-US" dirty="0"/>
              <a:t>연산자로 생성된 객체의 속성과 메서드 삭제 가능</a:t>
            </a:r>
            <a:endParaRPr lang="en-US" altLang="ko-KR" dirty="0"/>
          </a:p>
          <a:p>
            <a:r>
              <a:rPr lang="en-US" altLang="ko-KR" dirty="0"/>
              <a:t>for</a:t>
            </a:r>
            <a:r>
              <a:rPr lang="ko-KR" altLang="en-US" dirty="0"/>
              <a:t> </a:t>
            </a:r>
            <a:r>
              <a:rPr lang="en-US" altLang="ko-KR" dirty="0"/>
              <a:t>...</a:t>
            </a:r>
            <a:r>
              <a:rPr lang="ko-KR" altLang="en-US" dirty="0"/>
              <a:t> </a:t>
            </a:r>
            <a:r>
              <a:rPr lang="en-US" altLang="ko-KR" dirty="0"/>
              <a:t>in</a:t>
            </a:r>
            <a:r>
              <a:rPr lang="ko-KR" altLang="en-US" dirty="0"/>
              <a:t> 을 이용하여 생성된 객체의 속성과 메서드 접근 가능</a:t>
            </a:r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615807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>
                <a:latin typeface="+mn-ea"/>
              </a:rPr>
              <a:t>내장 객체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7758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4DB1E5-CD61-4D7E-8B8C-7F529786DD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내장객체의 종류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E2015B2-1F27-4404-8A2A-E2DC9AA638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905001"/>
            <a:ext cx="8915400" cy="4685580"/>
          </a:xfrm>
        </p:spPr>
        <p:txBody>
          <a:bodyPr>
            <a:normAutofit/>
          </a:bodyPr>
          <a:lstStyle/>
          <a:p>
            <a:r>
              <a:rPr lang="en-US" altLang="ko-KR" dirty="0"/>
              <a:t>Boolean (new</a:t>
            </a:r>
            <a:r>
              <a:rPr lang="ko-KR" altLang="en-US" dirty="0"/>
              <a:t> 키워드 사용시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Number (new</a:t>
            </a:r>
            <a:r>
              <a:rPr lang="ko-KR" altLang="en-US" dirty="0"/>
              <a:t> 키워드 사용시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String 	 (new</a:t>
            </a:r>
            <a:r>
              <a:rPr lang="ko-KR" altLang="en-US" dirty="0"/>
              <a:t> 키워드 사용시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Date</a:t>
            </a:r>
          </a:p>
          <a:p>
            <a:r>
              <a:rPr lang="en-US" altLang="ko-KR" dirty="0"/>
              <a:t>Math</a:t>
            </a:r>
          </a:p>
          <a:p>
            <a:r>
              <a:rPr lang="en-US" altLang="ko-KR" dirty="0"/>
              <a:t>Array</a:t>
            </a:r>
          </a:p>
          <a:p>
            <a:r>
              <a:rPr lang="en-US" altLang="ko-KR" dirty="0" err="1"/>
              <a:t>Fuction</a:t>
            </a:r>
            <a:endParaRPr lang="en-US" altLang="ko-KR" dirty="0"/>
          </a:p>
          <a:p>
            <a:r>
              <a:rPr lang="en-US" altLang="ko-KR" dirty="0"/>
              <a:t>Object</a:t>
            </a:r>
          </a:p>
          <a:p>
            <a:r>
              <a:rPr lang="ko-KR" altLang="en-US" dirty="0" err="1"/>
              <a:t>그외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07890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Array </a:t>
            </a:r>
            <a:r>
              <a:rPr lang="ko-KR" altLang="en-US" dirty="0"/>
              <a:t>객체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023672" y="2133600"/>
            <a:ext cx="9480940" cy="3777622"/>
          </a:xfrm>
        </p:spPr>
        <p:txBody>
          <a:bodyPr/>
          <a:lstStyle/>
          <a:p>
            <a:r>
              <a:rPr lang="ko-KR" altLang="en-US" dirty="0"/>
              <a:t>여러 개의 변수를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하나의 그룹</a:t>
            </a:r>
            <a:r>
              <a:rPr lang="en-US" altLang="ko-KR" dirty="0"/>
              <a:t>(</a:t>
            </a:r>
            <a:r>
              <a:rPr lang="ko-KR" altLang="en-US" dirty="0"/>
              <a:t>배열</a:t>
            </a:r>
            <a:r>
              <a:rPr lang="en-US" altLang="ko-KR" dirty="0"/>
              <a:t>)</a:t>
            </a:r>
            <a:r>
              <a:rPr lang="ko-KR" altLang="en-US" dirty="0"/>
              <a:t>로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만든 객체</a:t>
            </a:r>
            <a:endParaRPr lang="en-US" altLang="ko-KR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9B0B328-5D69-4BE1-94C0-FBEB782FE7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201587" y="1683114"/>
            <a:ext cx="6660115" cy="4678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288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1ED6EA-EA84-4E1D-93AF-B45E91117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Array </a:t>
            </a:r>
            <a:r>
              <a:rPr lang="ko-KR" altLang="en-US" dirty="0"/>
              <a:t>객체 실습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1E5A843-4C7C-4B94-8D5C-65A43FA28C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Array</a:t>
            </a:r>
            <a:r>
              <a:rPr lang="ko-KR" altLang="en-US" dirty="0" err="1" smtClean="0"/>
              <a:t>메소드의</a:t>
            </a:r>
            <a:r>
              <a:rPr lang="ko-KR" altLang="en-US" dirty="0" smtClean="0"/>
              <a:t> </a:t>
            </a:r>
            <a:r>
              <a:rPr lang="en-US" altLang="ko-KR" dirty="0" smtClean="0"/>
              <a:t>sort</a:t>
            </a:r>
            <a:r>
              <a:rPr lang="ko-KR" altLang="en-US" dirty="0" smtClean="0"/>
              <a:t>를 이용하여 아래 </a:t>
            </a:r>
            <a:r>
              <a:rPr lang="ko-KR" altLang="en-US" dirty="0" err="1" smtClean="0"/>
              <a:t>배열값을</a:t>
            </a:r>
            <a:r>
              <a:rPr lang="ko-KR" altLang="en-US" dirty="0" smtClean="0"/>
              <a:t> 순서대로 나열하세요</a:t>
            </a:r>
            <a:endParaRPr lang="en-US" altLang="ko-KR" dirty="0" smtClean="0"/>
          </a:p>
          <a:p>
            <a:r>
              <a:rPr lang="en-US" altLang="ko-KR" dirty="0" err="1" smtClean="0"/>
              <a:t>NumArray</a:t>
            </a:r>
            <a:r>
              <a:rPr lang="en-US" altLang="ko-KR" dirty="0" smtClean="0"/>
              <a:t> = [3,6,7,2,7,3,1];</a:t>
            </a:r>
          </a:p>
          <a:p>
            <a:r>
              <a:rPr lang="ko-KR" altLang="en-US" dirty="0" smtClean="0"/>
              <a:t>결과 </a:t>
            </a:r>
            <a:r>
              <a:rPr lang="en-US" altLang="ko-KR" dirty="0" smtClean="0"/>
              <a:t>: 1 2 3 3 6 7 7 </a:t>
            </a:r>
            <a:endParaRPr lang="en-US" altLang="ko-KR" dirty="0"/>
          </a:p>
          <a:p>
            <a:endParaRPr lang="en-US" altLang="ko-KR" dirty="0" smtClean="0"/>
          </a:p>
          <a:p>
            <a:r>
              <a:rPr lang="en-US" altLang="ko-KR" dirty="0" smtClean="0"/>
              <a:t>Array </a:t>
            </a:r>
            <a:r>
              <a:rPr lang="ko-KR" altLang="en-US" dirty="0" err="1" smtClean="0"/>
              <a:t>메소드의</a:t>
            </a:r>
            <a:r>
              <a:rPr lang="ko-KR" altLang="en-US" dirty="0" smtClean="0"/>
              <a:t> </a:t>
            </a:r>
            <a:r>
              <a:rPr lang="en-US" altLang="ko-KR" dirty="0" smtClean="0"/>
              <a:t>pop</a:t>
            </a:r>
            <a:r>
              <a:rPr lang="ko-KR" altLang="en-US" dirty="0" smtClean="0"/>
              <a:t>을 이용하여 </a:t>
            </a:r>
            <a:r>
              <a:rPr lang="en-US" altLang="ko-KR" dirty="0" smtClean="0"/>
              <a:t>console</a:t>
            </a:r>
            <a:r>
              <a:rPr lang="ko-KR" altLang="en-US" dirty="0" smtClean="0"/>
              <a:t>에 전부 출력하세요</a:t>
            </a:r>
            <a:endParaRPr lang="en-US" altLang="ko-KR" dirty="0" smtClean="0"/>
          </a:p>
          <a:p>
            <a:r>
              <a:rPr lang="en-US" altLang="ko-KR" dirty="0" err="1" smtClean="0"/>
              <a:t>flowerArray</a:t>
            </a:r>
            <a:r>
              <a:rPr lang="en-US" altLang="ko-KR" dirty="0" smtClean="0"/>
              <a:t> = [“</a:t>
            </a:r>
            <a:r>
              <a:rPr lang="ko-KR" altLang="en-US" dirty="0" smtClean="0"/>
              <a:t>튤립</a:t>
            </a:r>
            <a:r>
              <a:rPr lang="en-US" altLang="ko-KR" dirty="0" smtClean="0"/>
              <a:t>”,”</a:t>
            </a:r>
            <a:r>
              <a:rPr lang="ko-KR" altLang="en-US" dirty="0" smtClean="0"/>
              <a:t>장미</a:t>
            </a:r>
            <a:r>
              <a:rPr lang="en-US" altLang="ko-KR" dirty="0" smtClean="0"/>
              <a:t>“,”</a:t>
            </a:r>
            <a:r>
              <a:rPr lang="ko-KR" altLang="en-US" dirty="0" smtClean="0"/>
              <a:t>국화</a:t>
            </a:r>
            <a:r>
              <a:rPr lang="en-US" altLang="ko-KR" dirty="0" smtClean="0"/>
              <a:t>“];</a:t>
            </a:r>
          </a:p>
          <a:p>
            <a:r>
              <a:rPr lang="ko-KR" altLang="en-US" dirty="0" smtClean="0"/>
              <a:t>결과</a:t>
            </a:r>
            <a:r>
              <a:rPr lang="en-US" altLang="ko-KR" dirty="0" smtClean="0"/>
              <a:t>: </a:t>
            </a:r>
            <a:r>
              <a:rPr lang="ko-KR" altLang="en-US" dirty="0" smtClean="0"/>
              <a:t>국화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		</a:t>
            </a:r>
            <a:r>
              <a:rPr lang="ko-KR" altLang="en-US" dirty="0" smtClean="0"/>
              <a:t>장미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		</a:t>
            </a:r>
            <a:r>
              <a:rPr lang="ko-KR" altLang="en-US" dirty="0" smtClean="0"/>
              <a:t>튤립</a:t>
            </a:r>
            <a:endParaRPr lang="en-US" altLang="ko-KR" dirty="0" smtClean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9859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3ECC6D-CC90-41AE-82D8-1F640AAFB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String</a:t>
            </a:r>
            <a:r>
              <a:rPr lang="ko-KR" altLang="en-US" dirty="0"/>
              <a:t>객체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D0F7ED0-8B42-461B-98C2-C4EFC37EB2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문자열은 자바스크립트의 기본 생성자 </a:t>
            </a:r>
            <a:endParaRPr lang="en-US" altLang="ko-KR" dirty="0"/>
          </a:p>
          <a:p>
            <a:r>
              <a:rPr lang="en-US" altLang="ko-KR" dirty="0"/>
              <a:t>new </a:t>
            </a:r>
            <a:r>
              <a:rPr lang="ko-KR" altLang="en-US" dirty="0"/>
              <a:t>키워드로 정의가능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문자열을 꾸미는 메서드</a:t>
            </a:r>
            <a:endParaRPr lang="en-US" altLang="ko-KR" dirty="0"/>
          </a:p>
          <a:p>
            <a:r>
              <a:rPr lang="ko-KR" altLang="en-US" dirty="0"/>
              <a:t>정보를 가져오는 메서드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20124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3ECC6D-CC90-41AE-82D8-1F640AAFB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String</a:t>
            </a:r>
            <a:r>
              <a:rPr lang="ko-KR" altLang="en-US" dirty="0"/>
              <a:t>객체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D0F7ED0-8B42-461B-98C2-C4EFC37EB2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930836"/>
            <a:ext cx="8915400" cy="3980386"/>
          </a:xfrm>
        </p:spPr>
        <p:txBody>
          <a:bodyPr/>
          <a:lstStyle/>
          <a:p>
            <a:r>
              <a:rPr lang="ko-KR" altLang="en-US" dirty="0"/>
              <a:t>문자열을 꾸미는 메서드 </a:t>
            </a:r>
            <a:r>
              <a:rPr lang="en-US" altLang="ko-KR" dirty="0"/>
              <a:t>(HTML</a:t>
            </a:r>
            <a:r>
              <a:rPr lang="ko-KR" altLang="en-US" dirty="0"/>
              <a:t>에서 태그와 속성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A6905A7-B86A-402A-A032-AF22DA2506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200000">
            <a:off x="4711451" y="1049062"/>
            <a:ext cx="39803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584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일상에서의 객체</a:t>
            </a:r>
            <a:r>
              <a:rPr lang="en-US" altLang="ko-KR" dirty="0"/>
              <a:t>(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-apple-system"/>
              </a:rPr>
              <a:t>客體</a:t>
            </a:r>
            <a:r>
              <a:rPr lang="en-US" altLang="ko-KR" b="1" i="0" dirty="0">
                <a:solidFill>
                  <a:srgbClr val="000000"/>
                </a:solidFill>
                <a:effectLst/>
                <a:latin typeface="-apple-system"/>
              </a:rPr>
              <a:t>,</a:t>
            </a:r>
            <a:r>
              <a:rPr lang="ko-KR" altLang="en-US" b="1" i="0" dirty="0">
                <a:solidFill>
                  <a:srgbClr val="000000"/>
                </a:solidFill>
                <a:effectLst/>
                <a:latin typeface="-apple-system"/>
              </a:rPr>
              <a:t> </a:t>
            </a:r>
            <a:r>
              <a:rPr lang="en-US" altLang="ko-KR" dirty="0"/>
              <a:t>object)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589212" y="2133600"/>
            <a:ext cx="5509759" cy="3777622"/>
          </a:xfrm>
        </p:spPr>
        <p:txBody>
          <a:bodyPr/>
          <a:lstStyle/>
          <a:p>
            <a:r>
              <a:rPr lang="ko-KR" altLang="en-US" dirty="0"/>
              <a:t>실생활에서 우리가 인식할 수 있는 사물</a:t>
            </a:r>
            <a:endParaRPr lang="en-US" altLang="ko-KR" dirty="0"/>
          </a:p>
          <a:p>
            <a:r>
              <a:rPr lang="ko-KR" altLang="en-US" dirty="0"/>
              <a:t>사물의 고유 값</a:t>
            </a:r>
            <a:r>
              <a:rPr lang="en-US" altLang="ko-KR" dirty="0"/>
              <a:t>(</a:t>
            </a:r>
            <a:r>
              <a:rPr lang="ko-KR" altLang="en-US" dirty="0"/>
              <a:t>속성</a:t>
            </a:r>
            <a:r>
              <a:rPr lang="en-US" altLang="ko-KR" dirty="0"/>
              <a:t>)</a:t>
            </a:r>
            <a:r>
              <a:rPr lang="ko-KR" altLang="en-US" dirty="0"/>
              <a:t>과 사물의 고유 행동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Ex) </a:t>
            </a:r>
            <a:r>
              <a:rPr lang="ko-KR" altLang="en-US" dirty="0"/>
              <a:t>강아지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고유 값</a:t>
            </a:r>
            <a:r>
              <a:rPr lang="en-US" altLang="ko-KR" dirty="0"/>
              <a:t>: </a:t>
            </a:r>
            <a:r>
              <a:rPr lang="ko-KR" altLang="en-US" dirty="0"/>
              <a:t>동물</a:t>
            </a:r>
            <a:r>
              <a:rPr lang="en-US" altLang="ko-KR" dirty="0"/>
              <a:t>, </a:t>
            </a:r>
            <a:r>
              <a:rPr lang="ko-KR" altLang="en-US" dirty="0"/>
              <a:t>나이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고유 행동</a:t>
            </a:r>
            <a:r>
              <a:rPr lang="en-US" altLang="ko-KR" dirty="0"/>
              <a:t>: </a:t>
            </a:r>
            <a:r>
              <a:rPr lang="ko-KR" altLang="en-US" dirty="0"/>
              <a:t>짖다</a:t>
            </a:r>
            <a:r>
              <a:rPr lang="en-US" altLang="ko-KR" dirty="0"/>
              <a:t>, </a:t>
            </a:r>
            <a:r>
              <a:rPr lang="ko-KR" altLang="en-US" dirty="0"/>
              <a:t>먹다 움직이다</a:t>
            </a:r>
            <a:endParaRPr lang="en-US" altLang="ko-KR" dirty="0"/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6344816" y="2133600"/>
            <a:ext cx="4665306" cy="37776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HY그래픽" panose="02030600000101010101" pitchFamily="18" charset="-127"/>
                <a:ea typeface="HY그래픽" panose="02030600000101010101" pitchFamily="18" charset="-127"/>
                <a:cs typeface="Microsoft GothicNeo Light" panose="020B0300000101010101" pitchFamily="50" charset="-127"/>
              </a:defRPr>
            </a:lvl1pPr>
            <a:lvl2pPr marL="742950" indent="-28575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HY그래픽" panose="02030600000101010101" pitchFamily="18" charset="-127"/>
                <a:ea typeface="HY그래픽" panose="02030600000101010101" pitchFamily="18" charset="-127"/>
                <a:cs typeface="Microsoft GothicNeo Light" panose="020B0300000101010101" pitchFamily="50" charset="-127"/>
              </a:defRPr>
            </a:lvl2pPr>
            <a:lvl3pPr marL="1143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HY그래픽" panose="02030600000101010101" pitchFamily="18" charset="-127"/>
                <a:ea typeface="HY그래픽" panose="02030600000101010101" pitchFamily="18" charset="-127"/>
                <a:cs typeface="Microsoft GothicNeo Light" panose="020B0300000101010101" pitchFamily="50" charset="-127"/>
              </a:defRPr>
            </a:lvl3pPr>
            <a:lvl4pPr marL="1600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HY그래픽" panose="02030600000101010101" pitchFamily="18" charset="-127"/>
                <a:ea typeface="HY그래픽" panose="02030600000101010101" pitchFamily="18" charset="-127"/>
                <a:cs typeface="Microsoft GothicNeo Light" panose="020B0300000101010101" pitchFamily="50" charset="-127"/>
              </a:defRPr>
            </a:lvl4pPr>
            <a:lvl5pPr marL="20574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HY그래픽" panose="02030600000101010101" pitchFamily="18" charset="-127"/>
                <a:ea typeface="HY그래픽" panose="02030600000101010101" pitchFamily="18" charset="-127"/>
                <a:cs typeface="Microsoft GothicNeo Light" panose="020B0300000101010101" pitchFamily="50" charset="-127"/>
              </a:defRPr>
            </a:lvl5pPr>
            <a:lvl6pPr marL="25146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Ex) </a:t>
            </a:r>
            <a:r>
              <a:rPr lang="ko-KR" altLang="en-US" dirty="0"/>
              <a:t>자동차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고유 값 </a:t>
            </a:r>
            <a:r>
              <a:rPr lang="en-US" altLang="ko-KR" dirty="0"/>
              <a:t>: </a:t>
            </a:r>
            <a:r>
              <a:rPr lang="ko-KR" altLang="en-US" dirty="0"/>
              <a:t>색상</a:t>
            </a:r>
            <a:r>
              <a:rPr lang="en-US" altLang="ko-KR" dirty="0"/>
              <a:t>, </a:t>
            </a:r>
            <a:r>
              <a:rPr lang="ko-KR" altLang="en-US" dirty="0"/>
              <a:t>크기</a:t>
            </a:r>
            <a:r>
              <a:rPr lang="en-US" altLang="ko-KR" dirty="0"/>
              <a:t>, </a:t>
            </a:r>
            <a:r>
              <a:rPr lang="ko-KR" altLang="en-US" dirty="0"/>
              <a:t>속도</a:t>
            </a:r>
            <a:r>
              <a:rPr lang="en-US" altLang="ko-KR" dirty="0"/>
              <a:t> </a:t>
            </a:r>
            <a:br>
              <a:rPr lang="en-US" altLang="ko-KR" dirty="0"/>
            </a:br>
            <a:r>
              <a:rPr lang="ko-KR" altLang="en-US" dirty="0"/>
              <a:t>고유 행동 </a:t>
            </a:r>
            <a:r>
              <a:rPr lang="en-US" altLang="ko-KR" dirty="0"/>
              <a:t>: </a:t>
            </a:r>
            <a:r>
              <a:rPr lang="ko-KR" altLang="en-US" dirty="0"/>
              <a:t>속도를 올리다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				</a:t>
            </a:r>
            <a:r>
              <a:rPr lang="ko-KR" altLang="en-US" dirty="0"/>
              <a:t>속도를 낮추다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AD6D40E-FE7C-4D5B-8EE3-763D057872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0134" y="4469151"/>
            <a:ext cx="2103033" cy="2243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082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3ECC6D-CC90-41AE-82D8-1F640AAFB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String</a:t>
            </a:r>
            <a:r>
              <a:rPr lang="ko-KR" altLang="en-US" dirty="0"/>
              <a:t>객체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D0F7ED0-8B42-461B-98C2-C4EFC37EB2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930836"/>
            <a:ext cx="8915400" cy="3980386"/>
          </a:xfrm>
        </p:spPr>
        <p:txBody>
          <a:bodyPr/>
          <a:lstStyle/>
          <a:p>
            <a:r>
              <a:rPr lang="ko-KR" altLang="en-US" dirty="0"/>
              <a:t>문자열의 정보를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가져오는 메서드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F18C987-95F9-4633-9A9F-DEF11D3A3D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464370" y="1102219"/>
            <a:ext cx="6342999" cy="248902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F8F593F-AB9B-42A0-A220-F2844ACAC1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454926" y="3591246"/>
            <a:ext cx="6458792" cy="2794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903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49681F-6844-43D1-BA48-0948EDBA5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String</a:t>
            </a:r>
            <a:r>
              <a:rPr lang="ko-KR" altLang="en-US" dirty="0"/>
              <a:t>객체 실습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C621F65-CA6A-45C2-A8B1-A1167AE671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 smtClean="0"/>
              <a:t>charAt</a:t>
            </a:r>
            <a:r>
              <a:rPr lang="en-US" altLang="ko-KR" dirty="0" smtClean="0"/>
              <a:t>(n)</a:t>
            </a:r>
            <a:r>
              <a:rPr lang="ko-KR" altLang="en-US" dirty="0" smtClean="0"/>
              <a:t>와</a:t>
            </a:r>
            <a:r>
              <a:rPr lang="en-US" altLang="ko-KR" dirty="0" smtClean="0"/>
              <a:t> replace()</a:t>
            </a:r>
            <a:r>
              <a:rPr lang="ko-KR" altLang="en-US" dirty="0" smtClean="0"/>
              <a:t>을</a:t>
            </a:r>
            <a:r>
              <a:rPr lang="en-US" altLang="ko-KR" dirty="0" smtClean="0"/>
              <a:t> </a:t>
            </a:r>
            <a:r>
              <a:rPr lang="ko-KR" altLang="en-US" dirty="0" smtClean="0"/>
              <a:t>이용하여 홍길동의 가운데 값을 </a:t>
            </a:r>
            <a:r>
              <a:rPr lang="en-US" altLang="ko-KR" dirty="0" smtClean="0"/>
              <a:t>*</a:t>
            </a:r>
            <a:r>
              <a:rPr lang="ko-KR" altLang="en-US" dirty="0" smtClean="0"/>
              <a:t>로</a:t>
            </a:r>
            <a:r>
              <a:rPr lang="en-US" altLang="ko-KR" dirty="0" smtClean="0"/>
              <a:t> </a:t>
            </a:r>
            <a:r>
              <a:rPr lang="ko-KR" altLang="en-US" dirty="0" smtClean="0"/>
              <a:t>바꿔주세요</a:t>
            </a:r>
            <a:endParaRPr lang="en-US" altLang="ko-KR" dirty="0" smtClean="0"/>
          </a:p>
          <a:p>
            <a:r>
              <a:rPr lang="ko-KR" altLang="en-US" dirty="0" smtClean="0"/>
              <a:t>결과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홍</a:t>
            </a:r>
            <a:r>
              <a:rPr lang="en-US" altLang="ko-KR" dirty="0" smtClean="0"/>
              <a:t>*</a:t>
            </a:r>
            <a:r>
              <a:rPr lang="ko-KR" altLang="en-US" dirty="0" smtClean="0"/>
              <a:t>동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이름이 </a:t>
            </a:r>
            <a:r>
              <a:rPr lang="ko-KR" altLang="en-US" dirty="0" err="1" smtClean="0"/>
              <a:t>홍홍홍일</a:t>
            </a:r>
            <a:r>
              <a:rPr lang="ko-KR" altLang="en-US" dirty="0" smtClean="0"/>
              <a:t> 경우 </a:t>
            </a:r>
            <a:r>
              <a:rPr lang="en-US" altLang="ko-KR" dirty="0" smtClean="0"/>
              <a:t>***</a:t>
            </a:r>
            <a:r>
              <a:rPr lang="ko-KR" altLang="en-US" dirty="0" smtClean="0"/>
              <a:t>로 출력됨</a:t>
            </a:r>
            <a:endParaRPr lang="en-US" altLang="ko-KR" dirty="0" smtClean="0"/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26430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1E18C7-FE99-4BB3-8096-6764C02E0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Date</a:t>
            </a:r>
            <a:r>
              <a:rPr lang="ko-KR" altLang="en-US" dirty="0"/>
              <a:t> 객체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85D4CCE-46D8-4117-AD03-51448322F7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98623" y="2133600"/>
            <a:ext cx="9405989" cy="3777622"/>
          </a:xfrm>
        </p:spPr>
        <p:txBody>
          <a:bodyPr/>
          <a:lstStyle/>
          <a:p>
            <a:r>
              <a:rPr lang="ko-KR" altLang="en-US" dirty="0"/>
              <a:t>날짜와 시간에 관한 객체</a:t>
            </a:r>
            <a:endParaRPr lang="en-US" altLang="ko-KR" dirty="0"/>
          </a:p>
          <a:p>
            <a:r>
              <a:rPr lang="en-US" altLang="ko-KR" dirty="0"/>
              <a:t>new Date();</a:t>
            </a:r>
          </a:p>
          <a:p>
            <a:r>
              <a:rPr lang="en-US" altLang="ko-KR" dirty="0"/>
              <a:t>new Date(</a:t>
            </a:r>
            <a:r>
              <a:rPr lang="en-US" altLang="ko-KR" dirty="0" err="1"/>
              <a:t>miliseconds</a:t>
            </a:r>
            <a:r>
              <a:rPr lang="en-US" altLang="ko-KR" dirty="0"/>
              <a:t>);</a:t>
            </a:r>
          </a:p>
          <a:p>
            <a:r>
              <a:rPr lang="en-US" altLang="ko-KR" dirty="0"/>
              <a:t>new Date(</a:t>
            </a:r>
            <a:r>
              <a:rPr lang="en-US" altLang="ko-KR" dirty="0" err="1"/>
              <a:t>datestring</a:t>
            </a:r>
            <a:r>
              <a:rPr lang="en-US" altLang="ko-KR" dirty="0"/>
              <a:t>);</a:t>
            </a:r>
          </a:p>
          <a:p>
            <a:r>
              <a:rPr lang="en-US" altLang="ko-KR" dirty="0"/>
              <a:t>new Date(year, month, day);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8DF47B6-1B9C-4AEE-B10F-01EB282556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96000" y="2200816"/>
            <a:ext cx="5473132" cy="213370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0CA667A-291C-478C-9C44-913F4ECCD4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590338" y="4630332"/>
            <a:ext cx="8978794" cy="1280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500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1E18C7-FE99-4BB3-8096-6764C02E0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Date</a:t>
            </a:r>
            <a:r>
              <a:rPr lang="ko-KR" altLang="en-US" dirty="0"/>
              <a:t> 객체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85D4CCE-46D8-4117-AD03-51448322F7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753849"/>
            <a:ext cx="8915400" cy="4157373"/>
          </a:xfrm>
        </p:spPr>
        <p:txBody>
          <a:bodyPr/>
          <a:lstStyle/>
          <a:p>
            <a:r>
              <a:rPr lang="ko-KR" altLang="en-US" dirty="0"/>
              <a:t>날짜의 일부를 가져오는 메서드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859158D-88BE-4226-A8AD-B0A838F473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589212" y="2374112"/>
            <a:ext cx="7964774" cy="3984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791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1E18C7-FE99-4BB3-8096-6764C02E0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Date</a:t>
            </a:r>
            <a:r>
              <a:rPr lang="ko-KR" altLang="en-US" dirty="0"/>
              <a:t> 객체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85D4CCE-46D8-4117-AD03-51448322F7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753849"/>
            <a:ext cx="8915400" cy="4157373"/>
          </a:xfrm>
        </p:spPr>
        <p:txBody>
          <a:bodyPr/>
          <a:lstStyle/>
          <a:p>
            <a:r>
              <a:rPr lang="ko-KR" altLang="en-US" dirty="0"/>
              <a:t>날짜의 일부를 설정하는 메서드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2D15474-30D3-47B6-96FD-7AD267666D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13415" y="2490842"/>
            <a:ext cx="8639331" cy="3743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599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1E18C7-FE99-4BB3-8096-6764C02E0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Date</a:t>
            </a:r>
            <a:r>
              <a:rPr lang="ko-KR" altLang="en-US" dirty="0"/>
              <a:t> 객체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85D4CCE-46D8-4117-AD03-51448322F7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753849"/>
            <a:ext cx="8915400" cy="4157373"/>
          </a:xfrm>
        </p:spPr>
        <p:txBody>
          <a:bodyPr/>
          <a:lstStyle/>
          <a:p>
            <a:r>
              <a:rPr lang="en-US" altLang="ko-KR" dirty="0"/>
              <a:t>UTC</a:t>
            </a:r>
            <a:r>
              <a:rPr lang="ko-KR" altLang="en-US" dirty="0"/>
              <a:t> 날짜 메서드 </a:t>
            </a:r>
            <a:r>
              <a:rPr lang="en-US" altLang="ko-KR" dirty="0"/>
              <a:t>: UTC</a:t>
            </a:r>
            <a:r>
              <a:rPr lang="ko-KR" altLang="en-US" dirty="0"/>
              <a:t>날짜</a:t>
            </a:r>
            <a:r>
              <a:rPr lang="en-US" altLang="ko-KR" dirty="0"/>
              <a:t>(</a:t>
            </a:r>
            <a:r>
              <a:rPr lang="ko-KR" altLang="en-US" dirty="0"/>
              <a:t>범용 표준 시간대 날짜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F7CF9B2-AE2B-474D-9062-180821B304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589212" y="2522549"/>
            <a:ext cx="7185285" cy="3902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370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EA33C4-CA42-4649-9F83-D9609ABA17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Date</a:t>
            </a:r>
            <a:r>
              <a:rPr lang="ko-KR" altLang="en-US" dirty="0"/>
              <a:t> 객체 실습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38F9D7A-716B-43D2-ADD0-D65F7C4EA6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new Date</a:t>
            </a:r>
            <a:r>
              <a:rPr lang="en-US" altLang="ko-KR" dirty="0" smtClean="0"/>
              <a:t>(); </a:t>
            </a:r>
            <a:r>
              <a:rPr lang="ko-KR" altLang="en-US" dirty="0" smtClean="0"/>
              <a:t>를 이용하여 오늘 날짜를 가지는</a:t>
            </a:r>
            <a:r>
              <a:rPr lang="en-US" altLang="ko-KR" dirty="0"/>
              <a:t> </a:t>
            </a:r>
            <a:r>
              <a:rPr lang="en-US" altLang="ko-KR" dirty="0" smtClean="0"/>
              <a:t>date</a:t>
            </a:r>
            <a:r>
              <a:rPr lang="ko-KR" altLang="en-US" dirty="0" smtClean="0"/>
              <a:t>객체를 만드세요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err="1" smtClean="0"/>
              <a:t>들고온</a:t>
            </a:r>
            <a:r>
              <a:rPr lang="ko-KR" altLang="en-US" dirty="0" smtClean="0"/>
              <a:t> </a:t>
            </a:r>
            <a:r>
              <a:rPr lang="en-US" altLang="ko-KR" dirty="0" smtClean="0"/>
              <a:t>date</a:t>
            </a:r>
            <a:r>
              <a:rPr lang="ko-KR" altLang="en-US" dirty="0" smtClean="0"/>
              <a:t>객체를 </a:t>
            </a:r>
            <a:r>
              <a:rPr lang="en-US" altLang="ko-KR" dirty="0" err="1" smtClean="0"/>
              <a:t>getHours</a:t>
            </a:r>
            <a:r>
              <a:rPr lang="en-US" altLang="ko-KR" dirty="0" smtClean="0"/>
              <a:t>(), </a:t>
            </a:r>
            <a:r>
              <a:rPr lang="en-US" altLang="ko-KR" dirty="0" err="1" smtClean="0"/>
              <a:t>getMinutes</a:t>
            </a:r>
            <a:r>
              <a:rPr lang="en-US" altLang="ko-KR" dirty="0" smtClean="0"/>
              <a:t>(), </a:t>
            </a:r>
            <a:r>
              <a:rPr lang="en-US" altLang="ko-KR" dirty="0" err="1" smtClean="0"/>
              <a:t>getSeconds</a:t>
            </a:r>
            <a:r>
              <a:rPr lang="en-US" altLang="ko-KR" dirty="0" smtClean="0"/>
              <a:t>() </a:t>
            </a:r>
            <a:r>
              <a:rPr lang="ko-KR" altLang="en-US" dirty="0" smtClean="0"/>
              <a:t>를</a:t>
            </a:r>
            <a:r>
              <a:rPr lang="en-US" altLang="ko-KR" dirty="0" smtClean="0"/>
              <a:t> </a:t>
            </a:r>
            <a:r>
              <a:rPr lang="ko-KR" altLang="en-US" dirty="0" smtClean="0"/>
              <a:t>이용하여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현재 시간을 </a:t>
            </a:r>
            <a:r>
              <a:rPr lang="en-US" altLang="ko-KR" dirty="0" smtClean="0"/>
              <a:t>console</a:t>
            </a:r>
            <a:r>
              <a:rPr lang="ko-KR" altLang="en-US" dirty="0" smtClean="0"/>
              <a:t>에 출력하세요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60405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867619-AF88-4A9B-9DE3-7D0E800DBA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Math </a:t>
            </a:r>
            <a:r>
              <a:rPr lang="ko-KR" altLang="en-US" dirty="0"/>
              <a:t>객체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441C38C-A412-4BBF-9706-C2714FA686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783830"/>
            <a:ext cx="8915400" cy="4127392"/>
          </a:xfrm>
        </p:spPr>
        <p:txBody>
          <a:bodyPr/>
          <a:lstStyle/>
          <a:p>
            <a:r>
              <a:rPr lang="ko-KR" altLang="en-US" dirty="0"/>
              <a:t>생성자가 아닌 객체로 바로 사용이 가능</a:t>
            </a:r>
            <a:endParaRPr lang="en-US" altLang="ko-KR" dirty="0"/>
          </a:p>
          <a:p>
            <a:r>
              <a:rPr lang="en-US" altLang="ko-KR" dirty="0"/>
              <a:t>Math</a:t>
            </a:r>
            <a:r>
              <a:rPr lang="ko-KR" altLang="en-US" dirty="0"/>
              <a:t>객체의 상수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4F996ED-82B9-4DA8-8D2F-A17BCB0255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58190" y="2815696"/>
            <a:ext cx="7664970" cy="3728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894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867619-AF88-4A9B-9DE3-7D0E800DBA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Math </a:t>
            </a:r>
            <a:r>
              <a:rPr lang="ko-KR" altLang="en-US" dirty="0"/>
              <a:t>객체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441C38C-A412-4BBF-9706-C2714FA686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905000"/>
            <a:ext cx="8915400" cy="4006222"/>
          </a:xfrm>
        </p:spPr>
        <p:txBody>
          <a:bodyPr/>
          <a:lstStyle/>
          <a:p>
            <a:r>
              <a:rPr lang="en-US" altLang="ko-KR" dirty="0"/>
              <a:t>Math</a:t>
            </a:r>
            <a:r>
              <a:rPr lang="ko-KR" altLang="en-US" dirty="0"/>
              <a:t>객체의 메서드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A80088E-4969-44AF-97F9-E63EF1D21F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59494" y="624110"/>
            <a:ext cx="5693362" cy="5609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69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97B856-D269-4FC9-9BF0-1E6D6392F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Math </a:t>
            </a:r>
            <a:r>
              <a:rPr lang="ko-KR" altLang="en-US" dirty="0"/>
              <a:t>객체 실습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1D6D911-3296-4503-A51B-6C1023114F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 smtClean="0"/>
              <a:t>Math.PI</a:t>
            </a:r>
            <a:r>
              <a:rPr lang="ko-KR" altLang="en-US" dirty="0" smtClean="0"/>
              <a:t>를 이용하여 </a:t>
            </a:r>
            <a:r>
              <a:rPr lang="ko-KR" altLang="en-US" dirty="0" smtClean="0"/>
              <a:t>반지름의 넓이가 </a:t>
            </a:r>
            <a:r>
              <a:rPr lang="en-US" altLang="ko-KR" dirty="0" smtClean="0"/>
              <a:t>3</a:t>
            </a:r>
            <a:r>
              <a:rPr lang="ko-KR" altLang="en-US" dirty="0" smtClean="0"/>
              <a:t>인 원의 넓이를 구하세요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 smtClean="0"/>
              <a:t>원의 넓이를 구하는 공식 </a:t>
            </a:r>
            <a:r>
              <a:rPr lang="en-US" altLang="ko-KR" dirty="0" smtClean="0"/>
              <a:t>: r*r*PI</a:t>
            </a:r>
          </a:p>
          <a:p>
            <a:endParaRPr lang="en-US" altLang="ko-KR" dirty="0"/>
          </a:p>
          <a:p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2367077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자바스크립트의 객체</a:t>
            </a:r>
            <a:r>
              <a:rPr lang="en-US" altLang="ko-KR" dirty="0"/>
              <a:t>(object)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자바스크립트의 기본 타입</a:t>
            </a:r>
            <a:r>
              <a:rPr lang="en-US" altLang="ko-KR" dirty="0"/>
              <a:t>(data type) </a:t>
            </a:r>
            <a:r>
              <a:rPr lang="ko-KR" altLang="en-US" dirty="0"/>
              <a:t>기본 </a:t>
            </a:r>
            <a:r>
              <a:rPr lang="ko-KR" altLang="en-US" dirty="0" err="1"/>
              <a:t>자료형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속성</a:t>
            </a:r>
            <a:r>
              <a:rPr lang="en-US" altLang="ko-KR" dirty="0"/>
              <a:t>, </a:t>
            </a:r>
            <a:r>
              <a:rPr lang="ko-KR" altLang="en-US" dirty="0"/>
              <a:t>프로퍼티</a:t>
            </a:r>
            <a:r>
              <a:rPr lang="en-US" altLang="ko-KR" dirty="0"/>
              <a:t>(property) : </a:t>
            </a:r>
            <a:r>
              <a:rPr lang="ko-KR" altLang="en-US" dirty="0"/>
              <a:t>객체의 값을 가지고 있다</a:t>
            </a:r>
            <a:endParaRPr lang="en-US" altLang="ko-KR" dirty="0"/>
          </a:p>
          <a:p>
            <a:r>
              <a:rPr lang="ko-KR" altLang="en-US" dirty="0" err="1"/>
              <a:t>메소드</a:t>
            </a:r>
            <a:r>
              <a:rPr lang="en-US" altLang="ko-KR" dirty="0"/>
              <a:t>(method): </a:t>
            </a:r>
            <a:r>
              <a:rPr lang="ko-KR" altLang="en-US" dirty="0"/>
              <a:t>객체의 함수를 가지고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45BA4C9-CEA6-4AAC-8867-66A77D27FD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3670" y="4022411"/>
            <a:ext cx="6000750" cy="252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911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48A8A0-B205-45E5-B0FC-8BC6E8508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Number </a:t>
            </a:r>
            <a:r>
              <a:rPr lang="ko-KR" altLang="en-US" dirty="0"/>
              <a:t>객체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71C3830-C038-44C1-B604-E1876A997C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new</a:t>
            </a:r>
            <a:r>
              <a:rPr lang="ko-KR" altLang="en-US" dirty="0"/>
              <a:t> 키워드를 사용하여 객체로 정의 가능</a:t>
            </a:r>
            <a:endParaRPr lang="en-US" altLang="ko-KR" dirty="0"/>
          </a:p>
          <a:p>
            <a:r>
              <a:rPr lang="en-US" altLang="ko-KR" dirty="0"/>
              <a:t>Number</a:t>
            </a:r>
            <a:r>
              <a:rPr lang="ko-KR" altLang="en-US" dirty="0"/>
              <a:t>객체의 속성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8AA8553-27A8-4DDE-900E-D68387EAAA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574190" y="3030030"/>
            <a:ext cx="6945443" cy="2881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01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48A8A0-B205-45E5-B0FC-8BC6E8508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Number </a:t>
            </a:r>
            <a:r>
              <a:rPr lang="ko-KR" altLang="en-US" dirty="0"/>
              <a:t>객체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71C3830-C038-44C1-B604-E1876A997C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874134"/>
            <a:ext cx="8915400" cy="4037088"/>
          </a:xfrm>
        </p:spPr>
        <p:txBody>
          <a:bodyPr/>
          <a:lstStyle/>
          <a:p>
            <a:r>
              <a:rPr lang="en-US" altLang="ko-KR" dirty="0"/>
              <a:t>Number</a:t>
            </a:r>
            <a:r>
              <a:rPr lang="ko-KR" altLang="en-US" dirty="0"/>
              <a:t>객체의 메서드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BCD1FAF-4173-4DDE-8F60-898ACA9B13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48131" y="2471365"/>
            <a:ext cx="7395148" cy="376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44623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56E121-1D71-4A2F-AA52-EE70CEB3A9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Number </a:t>
            </a:r>
            <a:r>
              <a:rPr lang="ko-KR" altLang="en-US" dirty="0"/>
              <a:t>객체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43066B3-F085-4198-963D-4FCA1D7CDC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형 변환 메서드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C3196C8-9E60-4A4B-82EC-D9181E936B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74156" y="2877877"/>
            <a:ext cx="8009744" cy="2055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67970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E41C0E-9211-421A-A1E8-6969CE5DA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래퍼 객체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3C147FB-9287-4889-9956-06891C1824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Number, String</a:t>
            </a:r>
            <a:r>
              <a:rPr lang="ko-KR" altLang="en-US" dirty="0"/>
              <a:t>의 원시 자료형을 임시로 객체로 만드는 것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객체의 메소드를 사용하시 위해 원시 자료형을 임시로 객체로 만든다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생성된 임시 객체는 참조가 끝나면 객체의 기능이 소멸된다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298060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F75BA6-4C6D-4FED-B536-6B4A64139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자바스크립트는 객체지향 언어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0AC0BE3-80FC-498B-BD0A-FFF9752D0F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latinLnBrk="1"/>
            <a:r>
              <a:rPr lang="ko-KR" altLang="en-US" b="0" i="0" dirty="0">
                <a:solidFill>
                  <a:srgbClr val="575757"/>
                </a:solidFill>
                <a:effectLst/>
                <a:latin typeface="notokr"/>
              </a:rPr>
              <a:t>자바스크립트에서는 숫자</a:t>
            </a:r>
            <a:r>
              <a:rPr lang="en-US" altLang="ko-KR" b="0" i="0" dirty="0">
                <a:solidFill>
                  <a:srgbClr val="575757"/>
                </a:solidFill>
                <a:effectLst/>
                <a:latin typeface="notokr"/>
              </a:rPr>
              <a:t>, </a:t>
            </a:r>
            <a:r>
              <a:rPr lang="ko-KR" altLang="en-US" b="0" i="0" dirty="0">
                <a:solidFill>
                  <a:srgbClr val="575757"/>
                </a:solidFill>
                <a:effectLst/>
                <a:latin typeface="notokr"/>
              </a:rPr>
              <a:t>문자열</a:t>
            </a:r>
            <a:r>
              <a:rPr lang="en-US" altLang="ko-KR" b="0" i="0" dirty="0">
                <a:solidFill>
                  <a:srgbClr val="575757"/>
                </a:solidFill>
                <a:effectLst/>
                <a:latin typeface="notokr"/>
              </a:rPr>
              <a:t>, </a:t>
            </a:r>
            <a:r>
              <a:rPr lang="ko-KR" altLang="en-US" b="0" i="0" dirty="0" err="1">
                <a:solidFill>
                  <a:srgbClr val="575757"/>
                </a:solidFill>
                <a:effectLst/>
                <a:latin typeface="notokr"/>
              </a:rPr>
              <a:t>불리언</a:t>
            </a:r>
            <a:r>
              <a:rPr lang="en-US" altLang="ko-KR" b="0" i="0" dirty="0">
                <a:solidFill>
                  <a:srgbClr val="575757"/>
                </a:solidFill>
                <a:effectLst/>
                <a:latin typeface="notokr"/>
              </a:rPr>
              <a:t>, undefined </a:t>
            </a:r>
            <a:r>
              <a:rPr lang="ko-KR" altLang="en-US" b="0" i="0" dirty="0">
                <a:solidFill>
                  <a:srgbClr val="575757"/>
                </a:solidFill>
                <a:effectLst/>
                <a:latin typeface="notokr"/>
              </a:rPr>
              <a:t>타입을 제외한 모든 것이 객체</a:t>
            </a:r>
            <a:endParaRPr lang="en-US" altLang="ko-KR" b="0" i="0" dirty="0">
              <a:solidFill>
                <a:srgbClr val="575757"/>
              </a:solidFill>
              <a:effectLst/>
              <a:latin typeface="notokr"/>
            </a:endParaRPr>
          </a:p>
          <a:p>
            <a:pPr algn="l" latinLnBrk="1"/>
            <a:r>
              <a:rPr lang="ko-KR" altLang="en-US" b="0" i="0" dirty="0">
                <a:solidFill>
                  <a:srgbClr val="575757"/>
                </a:solidFill>
                <a:effectLst/>
                <a:latin typeface="notokr"/>
              </a:rPr>
              <a:t>숫자</a:t>
            </a:r>
            <a:r>
              <a:rPr lang="en-US" altLang="ko-KR" b="0" i="0" dirty="0">
                <a:solidFill>
                  <a:srgbClr val="575757"/>
                </a:solidFill>
                <a:effectLst/>
                <a:latin typeface="notokr"/>
              </a:rPr>
              <a:t>, </a:t>
            </a:r>
            <a:r>
              <a:rPr lang="ko-KR" altLang="en-US" b="0" i="0" dirty="0">
                <a:solidFill>
                  <a:srgbClr val="575757"/>
                </a:solidFill>
                <a:effectLst/>
                <a:latin typeface="notokr"/>
              </a:rPr>
              <a:t>문자열</a:t>
            </a:r>
            <a:r>
              <a:rPr lang="en-US" altLang="ko-KR" b="0" i="0" dirty="0">
                <a:solidFill>
                  <a:srgbClr val="575757"/>
                </a:solidFill>
                <a:effectLst/>
                <a:latin typeface="notokr"/>
              </a:rPr>
              <a:t>, </a:t>
            </a:r>
            <a:r>
              <a:rPr lang="ko-KR" altLang="en-US" b="0" i="0" dirty="0" err="1">
                <a:solidFill>
                  <a:srgbClr val="575757"/>
                </a:solidFill>
                <a:effectLst/>
                <a:latin typeface="notokr"/>
              </a:rPr>
              <a:t>불리언과</a:t>
            </a:r>
            <a:r>
              <a:rPr lang="ko-KR" altLang="en-US" b="0" i="0" dirty="0">
                <a:solidFill>
                  <a:srgbClr val="575757"/>
                </a:solidFill>
                <a:effectLst/>
                <a:latin typeface="notokr"/>
              </a:rPr>
              <a:t> 같은 원시 타입은 값이 정해진 </a:t>
            </a:r>
            <a:r>
              <a:rPr lang="ko-KR" altLang="en-US" b="1" i="0" dirty="0">
                <a:solidFill>
                  <a:srgbClr val="575757"/>
                </a:solidFill>
                <a:effectLst/>
                <a:latin typeface="notokr"/>
              </a:rPr>
              <a:t>객체로 취급되어</a:t>
            </a:r>
            <a:r>
              <a:rPr lang="en-US" altLang="ko-KR" b="0" i="0" dirty="0">
                <a:solidFill>
                  <a:srgbClr val="575757"/>
                </a:solidFill>
                <a:effectLst/>
                <a:latin typeface="notokr"/>
              </a:rPr>
              <a:t>, </a:t>
            </a:r>
            <a:r>
              <a:rPr lang="ko-KR" altLang="en-US" b="0" i="0" dirty="0" err="1">
                <a:solidFill>
                  <a:srgbClr val="575757"/>
                </a:solidFill>
                <a:effectLst/>
                <a:latin typeface="notokr"/>
              </a:rPr>
              <a:t>객체로서의</a:t>
            </a:r>
            <a:r>
              <a:rPr lang="ko-KR" altLang="en-US" b="0" i="0" dirty="0">
                <a:solidFill>
                  <a:srgbClr val="575757"/>
                </a:solidFill>
                <a:effectLst/>
                <a:latin typeface="notokr"/>
              </a:rPr>
              <a:t> 특징도 함께 가진다</a:t>
            </a:r>
            <a:r>
              <a:rPr lang="en-US" altLang="ko-KR" b="0" i="0" dirty="0">
                <a:solidFill>
                  <a:srgbClr val="575757"/>
                </a:solidFill>
                <a:effectLst/>
                <a:latin typeface="notokr"/>
              </a:rPr>
              <a:t>.</a:t>
            </a:r>
          </a:p>
          <a:p>
            <a:pPr algn="l" latinLnBrk="1"/>
            <a:endParaRPr lang="en-US" altLang="ko-KR" dirty="0"/>
          </a:p>
          <a:p>
            <a:pPr algn="l" latinLnBrk="1"/>
            <a:r>
              <a:rPr lang="ko-KR" altLang="en-US" dirty="0"/>
              <a:t>원시타입</a:t>
            </a:r>
            <a:r>
              <a:rPr lang="en-US" altLang="ko-KR" dirty="0"/>
              <a:t>(primitive data types) : </a:t>
            </a:r>
            <a:r>
              <a:rPr lang="ko-KR" altLang="en-US" dirty="0"/>
              <a:t>한가지 값만 가질 수 있는 자료형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447396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F41E49-3E0E-4D6C-936D-625184AD0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객체 지향 프로그래밍</a:t>
            </a:r>
            <a:r>
              <a:rPr lang="en-US" altLang="ko-KR" dirty="0"/>
              <a:t>(OOP)</a:t>
            </a:r>
            <a:r>
              <a:rPr lang="ko-KR" altLang="en-US" dirty="0"/>
              <a:t>이란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34DB79B-DE80-4BAC-8E36-2D0FCA4932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0" i="0" dirty="0">
                <a:solidFill>
                  <a:srgbClr val="666666"/>
                </a:solidFill>
                <a:effectLst/>
              </a:rPr>
              <a:t>모든 데이터를 하나의 물체처럼 취급해서 프로그래밍 하는 방법</a:t>
            </a:r>
            <a:r>
              <a:rPr lang="en-US" altLang="ko-KR" b="0" i="0" dirty="0">
                <a:solidFill>
                  <a:srgbClr val="666666"/>
                </a:solidFill>
                <a:effectLst/>
              </a:rPr>
              <a:t>.</a:t>
            </a:r>
          </a:p>
          <a:p>
            <a:pPr algn="l"/>
            <a:r>
              <a:rPr lang="ko-KR" altLang="en-US" b="0" i="0" dirty="0">
                <a:solidFill>
                  <a:srgbClr val="333333"/>
                </a:solidFill>
                <a:effectLst/>
              </a:rPr>
              <a:t>프로그램을 짤 때 동일한 목적이나 기능을 하는 변수와 함수들을 각각 하나로 묶어서 </a:t>
            </a:r>
            <a:r>
              <a:rPr lang="en-US" altLang="ko-KR" b="0" i="0" dirty="0">
                <a:solidFill>
                  <a:srgbClr val="333333"/>
                </a:solidFill>
                <a:effectLst/>
              </a:rPr>
              <a:t>object(</a:t>
            </a:r>
            <a:r>
              <a:rPr lang="ko-KR" altLang="en-US" b="0" i="0" dirty="0">
                <a:solidFill>
                  <a:srgbClr val="333333"/>
                </a:solidFill>
                <a:effectLst/>
              </a:rPr>
              <a:t>객체</a:t>
            </a:r>
            <a:r>
              <a:rPr lang="en-US" altLang="ko-KR" b="0" i="0" dirty="0">
                <a:solidFill>
                  <a:srgbClr val="333333"/>
                </a:solidFill>
                <a:effectLst/>
              </a:rPr>
              <a:t>)</a:t>
            </a:r>
            <a:r>
              <a:rPr lang="ko-KR" altLang="en-US" b="0" i="0" dirty="0">
                <a:solidFill>
                  <a:srgbClr val="333333"/>
                </a:solidFill>
                <a:effectLst/>
              </a:rPr>
              <a:t>로 만들고 그 객체들끼리 상호 통신하면서 프로그램 전체가 돌아가도록 코드 구성</a:t>
            </a:r>
            <a:r>
              <a:rPr lang="ko-KR" altLang="en-US" dirty="0"/>
              <a:t/>
            </a:r>
            <a:br>
              <a:rPr lang="ko-KR" altLang="en-US" dirty="0"/>
            </a:br>
            <a:endParaRPr lang="ko-KR" altLang="en-US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510E3AC1-5D02-49B6-81DF-E6CB48B00279}"/>
              </a:ext>
            </a:extLst>
          </p:cNvPr>
          <p:cNvSpPr/>
          <p:nvPr/>
        </p:nvSpPr>
        <p:spPr>
          <a:xfrm>
            <a:off x="4436772" y="4616538"/>
            <a:ext cx="1146219" cy="1068766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객체</a:t>
            </a:r>
          </a:p>
        </p:txBody>
      </p:sp>
      <p:sp>
        <p:nvSpPr>
          <p:cNvPr id="8" name="사각형: 둥근 대각선 방향 모서리 7">
            <a:extLst>
              <a:ext uri="{FF2B5EF4-FFF2-40B4-BE49-F238E27FC236}">
                <a16:creationId xmlns:a16="http://schemas.microsoft.com/office/drawing/2014/main" id="{3B342D59-B058-4F5D-859C-605BFAD046AF}"/>
              </a:ext>
            </a:extLst>
          </p:cNvPr>
          <p:cNvSpPr/>
          <p:nvPr/>
        </p:nvSpPr>
        <p:spPr>
          <a:xfrm>
            <a:off x="3161763" y="4024110"/>
            <a:ext cx="1275009" cy="702973"/>
          </a:xfrm>
          <a:prstGeom prst="round2DiagRect">
            <a:avLst/>
          </a:prstGeom>
          <a:ln w="57150"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프로퍼티</a:t>
            </a:r>
            <a:endParaRPr lang="en-US" altLang="ko-KR" dirty="0"/>
          </a:p>
          <a:p>
            <a:pPr algn="ctr"/>
            <a:r>
              <a:rPr lang="en-US" altLang="ko-KR" dirty="0"/>
              <a:t>(</a:t>
            </a:r>
            <a:r>
              <a:rPr lang="ko-KR" altLang="en-US" dirty="0"/>
              <a:t>속성</a:t>
            </a:r>
            <a:r>
              <a:rPr lang="en-US" altLang="ko-KR" dirty="0"/>
              <a:t>)</a:t>
            </a:r>
          </a:p>
        </p:txBody>
      </p:sp>
      <p:sp>
        <p:nvSpPr>
          <p:cNvPr id="9" name="사각형: 둥근 대각선 방향 모서리 8">
            <a:extLst>
              <a:ext uri="{FF2B5EF4-FFF2-40B4-BE49-F238E27FC236}">
                <a16:creationId xmlns:a16="http://schemas.microsoft.com/office/drawing/2014/main" id="{AD50F17E-D06B-4BB0-B722-CAAF63D979FE}"/>
              </a:ext>
            </a:extLst>
          </p:cNvPr>
          <p:cNvSpPr/>
          <p:nvPr/>
        </p:nvSpPr>
        <p:spPr>
          <a:xfrm>
            <a:off x="5801373" y="5656485"/>
            <a:ext cx="965916" cy="702973"/>
          </a:xfrm>
          <a:prstGeom prst="round2DiagRect">
            <a:avLst/>
          </a:prstGeom>
          <a:ln w="57150"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메소드</a:t>
            </a:r>
          </a:p>
        </p:txBody>
      </p:sp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4789BF5B-C748-4EB7-B325-C48B0936BB9A}"/>
              </a:ext>
            </a:extLst>
          </p:cNvPr>
          <p:cNvCxnSpPr>
            <a:stCxn id="8" idx="1"/>
            <a:endCxn id="6" idx="2"/>
          </p:cNvCxnSpPr>
          <p:nvPr/>
        </p:nvCxnSpPr>
        <p:spPr>
          <a:xfrm rot="16200000" flipH="1">
            <a:off x="3906101" y="4620250"/>
            <a:ext cx="423838" cy="637504"/>
          </a:xfrm>
          <a:prstGeom prst="bentConnector2">
            <a:avLst/>
          </a:prstGeom>
          <a:ln w="57150"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id="{0E976AFA-F570-480F-98CB-D4A85FFF8FC1}"/>
              </a:ext>
            </a:extLst>
          </p:cNvPr>
          <p:cNvCxnSpPr>
            <a:stCxn id="9" idx="2"/>
            <a:endCxn id="6" idx="4"/>
          </p:cNvCxnSpPr>
          <p:nvPr/>
        </p:nvCxnSpPr>
        <p:spPr>
          <a:xfrm rot="10800000">
            <a:off x="5009883" y="5685304"/>
            <a:ext cx="791491" cy="322668"/>
          </a:xfrm>
          <a:prstGeom prst="bentConnector2">
            <a:avLst/>
          </a:prstGeom>
          <a:ln w="57150"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타원 15">
            <a:extLst>
              <a:ext uri="{FF2B5EF4-FFF2-40B4-BE49-F238E27FC236}">
                <a16:creationId xmlns:a16="http://schemas.microsoft.com/office/drawing/2014/main" id="{AF44BDD1-9B4A-480D-97CE-BEE4E27FDFAF}"/>
              </a:ext>
            </a:extLst>
          </p:cNvPr>
          <p:cNvSpPr/>
          <p:nvPr/>
        </p:nvSpPr>
        <p:spPr>
          <a:xfrm>
            <a:off x="8566340" y="4645357"/>
            <a:ext cx="1146219" cy="1068766"/>
          </a:xfrm>
          <a:prstGeom prst="ellipse">
            <a:avLst/>
          </a:prstGeom>
          <a:ln w="5715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객체</a:t>
            </a:r>
          </a:p>
        </p:txBody>
      </p:sp>
      <p:sp>
        <p:nvSpPr>
          <p:cNvPr id="17" name="사각형: 둥근 대각선 방향 모서리 16">
            <a:extLst>
              <a:ext uri="{FF2B5EF4-FFF2-40B4-BE49-F238E27FC236}">
                <a16:creationId xmlns:a16="http://schemas.microsoft.com/office/drawing/2014/main" id="{28EEAAC6-F235-4C7C-A776-D79A752F30AE}"/>
              </a:ext>
            </a:extLst>
          </p:cNvPr>
          <p:cNvSpPr/>
          <p:nvPr/>
        </p:nvSpPr>
        <p:spPr>
          <a:xfrm>
            <a:off x="7291331" y="4052929"/>
            <a:ext cx="1275009" cy="702973"/>
          </a:xfrm>
          <a:prstGeom prst="round2DiagRect">
            <a:avLst/>
          </a:prstGeom>
          <a:ln w="57150"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프로퍼티</a:t>
            </a:r>
            <a:endParaRPr lang="en-US" altLang="ko-KR" dirty="0"/>
          </a:p>
          <a:p>
            <a:pPr algn="ctr"/>
            <a:r>
              <a:rPr lang="en-US" altLang="ko-KR" dirty="0"/>
              <a:t>(</a:t>
            </a:r>
            <a:r>
              <a:rPr lang="ko-KR" altLang="en-US" dirty="0"/>
              <a:t>속성</a:t>
            </a:r>
            <a:r>
              <a:rPr lang="en-US" altLang="ko-KR" dirty="0"/>
              <a:t>)</a:t>
            </a:r>
          </a:p>
        </p:txBody>
      </p:sp>
      <p:sp>
        <p:nvSpPr>
          <p:cNvPr id="18" name="사각형: 둥근 대각선 방향 모서리 17">
            <a:extLst>
              <a:ext uri="{FF2B5EF4-FFF2-40B4-BE49-F238E27FC236}">
                <a16:creationId xmlns:a16="http://schemas.microsoft.com/office/drawing/2014/main" id="{33945CC3-6401-460D-A5FA-20C03C899084}"/>
              </a:ext>
            </a:extLst>
          </p:cNvPr>
          <p:cNvSpPr/>
          <p:nvPr/>
        </p:nvSpPr>
        <p:spPr>
          <a:xfrm>
            <a:off x="9930941" y="5685304"/>
            <a:ext cx="965916" cy="702973"/>
          </a:xfrm>
          <a:prstGeom prst="round2DiagRect">
            <a:avLst/>
          </a:prstGeom>
          <a:ln w="57150"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메소드</a:t>
            </a:r>
          </a:p>
        </p:txBody>
      </p:sp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FE6E59C6-A730-4D63-9086-F9DA4A52D1A2}"/>
              </a:ext>
            </a:extLst>
          </p:cNvPr>
          <p:cNvCxnSpPr>
            <a:stCxn id="17" idx="1"/>
            <a:endCxn id="16" idx="2"/>
          </p:cNvCxnSpPr>
          <p:nvPr/>
        </p:nvCxnSpPr>
        <p:spPr>
          <a:xfrm rot="16200000" flipH="1">
            <a:off x="8035669" y="4649069"/>
            <a:ext cx="423838" cy="637504"/>
          </a:xfrm>
          <a:prstGeom prst="bentConnector2">
            <a:avLst/>
          </a:prstGeom>
          <a:ln w="57150">
            <a:solidFill>
              <a:schemeClr val="accent5">
                <a:lumMod val="75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id="{BB26C855-B8FD-4EDF-9553-CD7D677EED98}"/>
              </a:ext>
            </a:extLst>
          </p:cNvPr>
          <p:cNvCxnSpPr>
            <a:stCxn id="18" idx="2"/>
            <a:endCxn id="16" idx="4"/>
          </p:cNvCxnSpPr>
          <p:nvPr/>
        </p:nvCxnSpPr>
        <p:spPr>
          <a:xfrm rot="10800000">
            <a:off x="9139451" y="5714123"/>
            <a:ext cx="791491" cy="322668"/>
          </a:xfrm>
          <a:prstGeom prst="bentConnector2">
            <a:avLst/>
          </a:prstGeom>
          <a:ln w="57150">
            <a:solidFill>
              <a:schemeClr val="accent5">
                <a:lumMod val="75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4818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객체의 속성과</a:t>
            </a:r>
            <a:r>
              <a:rPr lang="ko-KR" altLang="en-US" b="1" dirty="0"/>
              <a:t> </a:t>
            </a:r>
            <a:r>
              <a:rPr lang="ko-KR" altLang="en-US" dirty="0"/>
              <a:t>메소드 </a:t>
            </a:r>
            <a:r>
              <a:rPr lang="ko-KR" altLang="en-US" b="1" dirty="0"/>
              <a:t> </a:t>
            </a:r>
            <a:r>
              <a:rPr lang="ko-KR" altLang="en-US" dirty="0"/>
              <a:t>참조</a:t>
            </a:r>
            <a:r>
              <a:rPr lang="en-US" altLang="ko-KR" dirty="0"/>
              <a:t>(</a:t>
            </a:r>
            <a:r>
              <a:rPr lang="ko-KR" altLang="en-US" dirty="0"/>
              <a:t>접근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객체이름</a:t>
            </a:r>
            <a:r>
              <a:rPr lang="en-US" altLang="ko-KR" dirty="0"/>
              <a:t>.</a:t>
            </a:r>
            <a:r>
              <a:rPr lang="ko-KR" altLang="en-US" dirty="0" err="1"/>
              <a:t>프로퍼티이름</a:t>
            </a:r>
            <a:r>
              <a:rPr lang="ko-KR" altLang="en-US" dirty="0"/>
              <a:t> 또는 </a:t>
            </a:r>
            <a:r>
              <a:rPr lang="ko-KR" altLang="en-US" dirty="0" err="1"/>
              <a:t>객체이름</a:t>
            </a:r>
            <a:r>
              <a:rPr lang="en-US" altLang="ko-KR" dirty="0"/>
              <a:t>["</a:t>
            </a:r>
            <a:r>
              <a:rPr lang="ko-KR" altLang="en-US" dirty="0" err="1"/>
              <a:t>프로퍼티이름</a:t>
            </a:r>
            <a:r>
              <a:rPr lang="en-US" altLang="ko-KR" dirty="0"/>
              <a:t>"]</a:t>
            </a:r>
          </a:p>
          <a:p>
            <a:r>
              <a:rPr lang="ko-KR" altLang="en-US" dirty="0" err="1"/>
              <a:t>객체이름</a:t>
            </a:r>
            <a:r>
              <a:rPr lang="en-US" altLang="ko-KR" dirty="0"/>
              <a:t>.</a:t>
            </a:r>
            <a:r>
              <a:rPr lang="ko-KR" altLang="en-US" dirty="0" err="1"/>
              <a:t>메소드이름</a:t>
            </a:r>
            <a:r>
              <a:rPr lang="en-US" altLang="ko-KR" dirty="0"/>
              <a:t>()</a:t>
            </a:r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0ADB075-8FD7-4513-BE4F-879B94EB95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2943" y="3429000"/>
            <a:ext cx="3581900" cy="1848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510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자바스크립트의 객체 종류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사용자 정의 객체</a:t>
            </a:r>
            <a:endParaRPr lang="en-US" altLang="ko-KR" dirty="0"/>
          </a:p>
          <a:p>
            <a:r>
              <a:rPr lang="ko-KR" altLang="en-US" dirty="0"/>
              <a:t>내장 객체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38633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줄기">
  <a:themeElements>
    <a:clrScheme name="Wisp">
      <a:dk1>
        <a:sysClr val="windowText" lastClr="000000"/>
      </a:dk1>
      <a:lt1>
        <a:sysClr val="window" lastClr="FFFFFF"/>
      </a:lt1>
      <a:dk2>
        <a:srgbClr val="647252"/>
      </a:dk2>
      <a:lt2>
        <a:srgbClr val="EAE8CF"/>
      </a:lt2>
      <a:accent1>
        <a:srgbClr val="E78712"/>
      </a:accent1>
      <a:accent2>
        <a:srgbClr val="B73C26"/>
      </a:accent2>
      <a:accent3>
        <a:srgbClr val="865331"/>
      </a:accent3>
      <a:accent4>
        <a:srgbClr val="B38648"/>
      </a:accent4>
      <a:accent5>
        <a:srgbClr val="BBB473"/>
      </a:accent5>
      <a:accent6>
        <a:srgbClr val="849276"/>
      </a:accent6>
      <a:hlink>
        <a:srgbClr val="FDAB2A"/>
      </a:hlink>
      <a:folHlink>
        <a:srgbClr val="CCB182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54F6613E-5ED7-40ED-90A8-F639BE712C0E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2656</TotalTime>
  <Words>1122</Words>
  <Application>Microsoft Office PowerPoint</Application>
  <PresentationFormat>와이드스크린</PresentationFormat>
  <Paragraphs>273</Paragraphs>
  <Slides>53</Slides>
  <Notes>16</Notes>
  <HiddenSlides>0</HiddenSlides>
  <MMClips>0</MMClips>
  <ScaleCrop>false</ScaleCrop>
  <HeadingPairs>
    <vt:vector size="6" baseType="variant">
      <vt:variant>
        <vt:lpstr>사용한 글꼴</vt:lpstr>
      </vt:variant>
      <vt:variant>
        <vt:i4>14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53</vt:i4>
      </vt:variant>
    </vt:vector>
  </HeadingPairs>
  <TitlesOfParts>
    <vt:vector size="68" baseType="lpstr">
      <vt:lpstr>-apple-system</vt:lpstr>
      <vt:lpstr>HY견고딕</vt:lpstr>
      <vt:lpstr>HY그래픽</vt:lpstr>
      <vt:lpstr>HY중고딕</vt:lpstr>
      <vt:lpstr>Microsoft GothicNeo</vt:lpstr>
      <vt:lpstr>Microsoft GothicNeo Light</vt:lpstr>
      <vt:lpstr>Nanum Gothic Coding</vt:lpstr>
      <vt:lpstr>notokr</vt:lpstr>
      <vt:lpstr>나눔고딕</vt:lpstr>
      <vt:lpstr>맑은 고딕</vt:lpstr>
      <vt:lpstr>Arial</vt:lpstr>
      <vt:lpstr>Century Gothic</vt:lpstr>
      <vt:lpstr>Consolas</vt:lpstr>
      <vt:lpstr>Wingdings 3</vt:lpstr>
      <vt:lpstr>줄기</vt:lpstr>
      <vt:lpstr>JAVA SCRIPT 객체</vt:lpstr>
      <vt:lpstr>오늘 배울 내용</vt:lpstr>
      <vt:lpstr>객체란</vt:lpstr>
      <vt:lpstr>일상에서의 객체(客體, object)</vt:lpstr>
      <vt:lpstr>자바스크립트의 객체(object)</vt:lpstr>
      <vt:lpstr>자바스크립트는 객체지향 언어</vt:lpstr>
      <vt:lpstr>객체 지향 프로그래밍(OOP)이란?</vt:lpstr>
      <vt:lpstr>객체의 속성과 메소드  참조(접근)</vt:lpstr>
      <vt:lpstr>자바스크립트의 객체 종류</vt:lpstr>
      <vt:lpstr>사용자 정의 객체</vt:lpstr>
      <vt:lpstr>객체 생성 방법</vt:lpstr>
      <vt:lpstr>리터럴 표기를 이용한 객체의 생성</vt:lpstr>
      <vt:lpstr>리터럴 표기를 이용한 객체 생성 실습 1</vt:lpstr>
      <vt:lpstr>리터럴 표기를 이용한 객체 생성 실습 2</vt:lpstr>
      <vt:lpstr>new Object() 함수를 이용한 객체의 생성</vt:lpstr>
      <vt:lpstr>new Object() 함수를 이용한 객체의 생성 실습 1</vt:lpstr>
      <vt:lpstr>new Object() 함수를 이용한 객체의 생성 실습 2</vt:lpstr>
      <vt:lpstr>This 키워드</vt:lpstr>
      <vt:lpstr>기본 생성자</vt:lpstr>
      <vt:lpstr>생성자 함수를 이용한 객체의 생성</vt:lpstr>
      <vt:lpstr>생성자 함수를 이용한 객체의 생성 실습 1</vt:lpstr>
      <vt:lpstr>생성자 함수를 이용한 객체의 생성 실습 2</vt:lpstr>
      <vt:lpstr>생성자 함수를 이용한 객체의 생성 실습 3</vt:lpstr>
      <vt:lpstr>생성자와 객체의 관계</vt:lpstr>
      <vt:lpstr>객체의 속성과 메서드 추가</vt:lpstr>
      <vt:lpstr>delete 연산자를 이용한 삭제</vt:lpstr>
      <vt:lpstr>delete 연산자를 이용한 삭제 실습</vt:lpstr>
      <vt:lpstr>for...in 루프</vt:lpstr>
      <vt:lpstr>for...in 루프 실습</vt:lpstr>
      <vt:lpstr>객체를 속성으로 갖는 객체</vt:lpstr>
      <vt:lpstr>객체를 속성으로 갖는 객체 실습</vt:lpstr>
      <vt:lpstr>사용자 객체 실습 – 동물병원 진료차트</vt:lpstr>
      <vt:lpstr>사용자 객체 정리</vt:lpstr>
      <vt:lpstr>내장 객체</vt:lpstr>
      <vt:lpstr>내장객체의 종류</vt:lpstr>
      <vt:lpstr>Array 객체</vt:lpstr>
      <vt:lpstr>Array 객체 실습</vt:lpstr>
      <vt:lpstr>String객체</vt:lpstr>
      <vt:lpstr>String객체</vt:lpstr>
      <vt:lpstr>String객체</vt:lpstr>
      <vt:lpstr>String객체 실습</vt:lpstr>
      <vt:lpstr>Date 객체</vt:lpstr>
      <vt:lpstr>Date 객체</vt:lpstr>
      <vt:lpstr>Date 객체</vt:lpstr>
      <vt:lpstr>Date 객체</vt:lpstr>
      <vt:lpstr>Date 객체 실습</vt:lpstr>
      <vt:lpstr>Math 객체</vt:lpstr>
      <vt:lpstr>Math 객체</vt:lpstr>
      <vt:lpstr>Math 객체 실습</vt:lpstr>
      <vt:lpstr>Number 객체</vt:lpstr>
      <vt:lpstr>Number 객체</vt:lpstr>
      <vt:lpstr>Number 객체</vt:lpstr>
      <vt:lpstr>래퍼 객체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HTML</dc:title>
  <dc:creator>HJ-seong</dc:creator>
  <cp:lastModifiedBy>Green</cp:lastModifiedBy>
  <cp:revision>56</cp:revision>
  <dcterms:created xsi:type="dcterms:W3CDTF">2022-01-26T22:21:15Z</dcterms:created>
  <dcterms:modified xsi:type="dcterms:W3CDTF">2022-02-24T08:56:32Z</dcterms:modified>
</cp:coreProperties>
</file>